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2" r:id="rId7"/>
    <p:sldId id="263" r:id="rId8"/>
    <p:sldId id="264" r:id="rId9"/>
    <p:sldId id="266" r:id="rId10"/>
    <p:sldId id="261" r:id="rId11"/>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5FE22E-8430-06FF-6917-F193BDFC12EC}" name="YASIRU" initials="Y" userId="YASIRU"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0"/>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E7E6E6"/>
    <a:srgbClr val="000000"/>
    <a:srgbClr val="0D0D0D"/>
    <a:srgbClr val="4472C4"/>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86"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F430-8A47-8198-4D4C-6D8BE861C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3483CB-3224-B6AE-ACBB-29096D5A1B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09221C-559B-83AB-9BAC-6DDF118AD8E9}"/>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1EBBF5E2-C4C5-70B0-13B7-C41EDE0B5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6A9E0-C8A4-EEE0-B269-D99CD31F20C6}"/>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63915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18C1-5A3E-6FB9-521D-82A95417F2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2854E1-7D65-99B1-B2E5-552A046A56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A6FB7-87FE-80D8-519D-1693FADDDB0C}"/>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EDDE6471-0753-24A6-E39E-D52A762B2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ECC1-5E3F-9C5D-EA30-1B4A8DFEE294}"/>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3815215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A29238-8BEF-169E-3FC4-A95087B9C4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F34C3C-4144-C0FA-F44C-0BE1AEBB2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CF796-AE5A-1876-2315-F7A64ADD0CF4}"/>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2C672F36-BEA9-C662-CE7F-E3BC9E998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0ADC3-0B6E-860A-9F98-0259D8B56FBB}"/>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3291295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4174-4672-8ADF-617F-ED85F01F9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586355-AB37-7065-CBAD-B3862EC04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8E22C-82A4-037D-6B3A-38CAD5F4502B}"/>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9824181A-ECF0-847B-89D2-AEEA2603A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A9065-6CF1-B6EC-1DA3-B1688D3701B8}"/>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2505008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C7C5-FEE7-60CB-2C77-D97E55E00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48BE-5B67-3F56-9A8C-E02127A8A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10560F-A36A-F525-876F-E3B6CCA3AC52}"/>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E578E2D0-AE0A-69FA-0968-CD3D0A177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93F5A-E680-7F82-B233-CC1A0FC39142}"/>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200844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9B80-0CAD-8EA6-AE51-BAC92B547C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C06EBE-5F6F-16E4-F080-E981D9FD9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81860-5E5D-95AA-24EC-C9F73E77A8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4FF38-1AD3-99B4-476F-69A5C2740DBD}"/>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6" name="Footer Placeholder 5">
            <a:extLst>
              <a:ext uri="{FF2B5EF4-FFF2-40B4-BE49-F238E27FC236}">
                <a16:creationId xmlns:a16="http://schemas.microsoft.com/office/drawing/2014/main" id="{4D774C84-ED6A-00C3-B606-8EA7C8690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96EE2-1E27-A022-FD12-BEF702793C8B}"/>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102694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22BB-B3C2-DBE4-83E9-3A6BABDF1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F8D05E-22D0-8817-4FF4-19A72D488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943C4-E86D-B72E-AE05-A4633548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829B3-908D-D4AD-F961-E5BCD55E29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9C824-72F8-D66A-B249-B4909E491A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7D70D-4BE8-38F6-6762-4F7C71C15627}"/>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8" name="Footer Placeholder 7">
            <a:extLst>
              <a:ext uri="{FF2B5EF4-FFF2-40B4-BE49-F238E27FC236}">
                <a16:creationId xmlns:a16="http://schemas.microsoft.com/office/drawing/2014/main" id="{E83BDE22-8EFA-ECAC-44D3-DBE39D130F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FB0AFF-948A-DF52-2C97-EA11D413C479}"/>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352990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C9CC-7B8A-187E-C1BC-468C5809E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BC5E9E-6F92-B204-D1CE-F9567E67EB06}"/>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4" name="Footer Placeholder 3">
            <a:extLst>
              <a:ext uri="{FF2B5EF4-FFF2-40B4-BE49-F238E27FC236}">
                <a16:creationId xmlns:a16="http://schemas.microsoft.com/office/drawing/2014/main" id="{14321E94-32EA-E4A3-482F-F7E32C32B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AAE9B-1302-08B9-1CFB-9ED57EA9BA56}"/>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2315985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4D4BF-3475-ED61-5065-987532E3936B}"/>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3" name="Footer Placeholder 2">
            <a:extLst>
              <a:ext uri="{FF2B5EF4-FFF2-40B4-BE49-F238E27FC236}">
                <a16:creationId xmlns:a16="http://schemas.microsoft.com/office/drawing/2014/main" id="{651792AF-2BC6-6CB2-1532-135560EBF8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20F1BF-CC4D-2BC9-7863-71E159888D52}"/>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170409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DAA0-1975-A022-7756-0D265CB79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61580-2BE7-A09B-87FD-893793026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C00E7-FD62-36B0-AFC1-F87DB06AF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515B81-BCE6-77AF-77E7-80A415DB457B}"/>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6" name="Footer Placeholder 5">
            <a:extLst>
              <a:ext uri="{FF2B5EF4-FFF2-40B4-BE49-F238E27FC236}">
                <a16:creationId xmlns:a16="http://schemas.microsoft.com/office/drawing/2014/main" id="{31A1AA48-7F9E-A7D1-FB6B-221F09A5E2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B9A87-5F4F-A958-3535-6F860F267BB0}"/>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397801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E5B-2062-2637-527E-8DEA7BFF2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ADBFEF-D1FA-D0FB-8690-910C896D9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8EAA9E-3AAE-AA77-48ED-07DB615D0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7BBBC-2675-2A6F-FCB5-6A9EBA1A2840}"/>
              </a:ext>
            </a:extLst>
          </p:cNvPr>
          <p:cNvSpPr>
            <a:spLocks noGrp="1"/>
          </p:cNvSpPr>
          <p:nvPr>
            <p:ph type="dt" sz="half" idx="10"/>
          </p:nvPr>
        </p:nvSpPr>
        <p:spPr/>
        <p:txBody>
          <a:bodyPr/>
          <a:lstStyle/>
          <a:p>
            <a:fld id="{EC26B2BF-2BE3-4B5F-B9D2-5101DC892D5C}" type="datetimeFigureOut">
              <a:rPr lang="en-US" smtClean="0"/>
              <a:t>1/8/2024</a:t>
            </a:fld>
            <a:endParaRPr lang="en-US"/>
          </a:p>
        </p:txBody>
      </p:sp>
      <p:sp>
        <p:nvSpPr>
          <p:cNvPr id="6" name="Footer Placeholder 5">
            <a:extLst>
              <a:ext uri="{FF2B5EF4-FFF2-40B4-BE49-F238E27FC236}">
                <a16:creationId xmlns:a16="http://schemas.microsoft.com/office/drawing/2014/main" id="{9DC64868-24EC-3436-4913-96FC195F1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4E768-0B9C-1F3C-D211-D1D79FBE4627}"/>
              </a:ext>
            </a:extLst>
          </p:cNvPr>
          <p:cNvSpPr>
            <a:spLocks noGrp="1"/>
          </p:cNvSpPr>
          <p:nvPr>
            <p:ph type="sldNum" sz="quarter" idx="12"/>
          </p:nvPr>
        </p:nvSpPr>
        <p:spPr/>
        <p:txBody>
          <a:bodyPr/>
          <a:lstStyle/>
          <a:p>
            <a:fld id="{381466BA-C1A7-4208-A52E-584928E69523}" type="slidenum">
              <a:rPr lang="en-US" smtClean="0"/>
              <a:t>‹#›</a:t>
            </a:fld>
            <a:endParaRPr lang="en-US"/>
          </a:p>
        </p:txBody>
      </p:sp>
    </p:spTree>
    <p:extLst>
      <p:ext uri="{BB962C8B-B14F-4D97-AF65-F5344CB8AC3E}">
        <p14:creationId xmlns:p14="http://schemas.microsoft.com/office/powerpoint/2010/main" val="48624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3FEF65-80E0-FE7F-4499-D1914AB93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52E8C5-9396-0AD9-22BB-AF2F3E0070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9858E8-A55C-7269-1D54-4D4E27440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6B2BF-2BE3-4B5F-B9D2-5101DC892D5C}" type="datetimeFigureOut">
              <a:rPr lang="en-US" smtClean="0"/>
              <a:t>1/8/2024</a:t>
            </a:fld>
            <a:endParaRPr lang="en-US"/>
          </a:p>
        </p:txBody>
      </p:sp>
      <p:sp>
        <p:nvSpPr>
          <p:cNvPr id="5" name="Footer Placeholder 4">
            <a:extLst>
              <a:ext uri="{FF2B5EF4-FFF2-40B4-BE49-F238E27FC236}">
                <a16:creationId xmlns:a16="http://schemas.microsoft.com/office/drawing/2014/main" id="{D4959606-A890-3EAC-E643-734C21C86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62F8C5-62AA-CA7D-A0E9-6738C0F80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466BA-C1A7-4208-A52E-584928E69523}" type="slidenum">
              <a:rPr lang="en-US" smtClean="0"/>
              <a:t>‹#›</a:t>
            </a:fld>
            <a:endParaRPr lang="en-US"/>
          </a:p>
        </p:txBody>
      </p:sp>
    </p:spTree>
    <p:extLst>
      <p:ext uri="{BB962C8B-B14F-4D97-AF65-F5344CB8AC3E}">
        <p14:creationId xmlns:p14="http://schemas.microsoft.com/office/powerpoint/2010/main" val="41564932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webp"/><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web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webp"/><Relationship Id="rId5" Type="http://schemas.openxmlformats.org/officeDocument/2006/relationships/image" Target="../media/image23.web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D300516E-C4CE-C21D-13F4-F7794DC532BC}"/>
              </a:ext>
            </a:extLst>
          </p:cNvPr>
          <p:cNvSpPr/>
          <p:nvPr/>
        </p:nvSpPr>
        <p:spPr>
          <a:xfrm>
            <a:off x="3920815" y="5252920"/>
            <a:ext cx="4350371" cy="891822"/>
          </a:xfrm>
          <a:prstGeom prst="rect">
            <a:avLst/>
          </a:prstGeom>
          <a:solidFill>
            <a:schemeClr val="tx1">
              <a:alpha val="71000"/>
            </a:schemeClr>
          </a:solidFill>
          <a:effectLst>
            <a:softEdge rad="12700"/>
          </a:effectLst>
          <a:scene3d>
            <a:camera prst="orthographicFront"/>
            <a:lightRig rig="threePt" dir="t"/>
          </a:scene3d>
          <a:sp3d prstMaterial="fla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Rectangle 1">
            <a:extLst>
              <a:ext uri="{FF2B5EF4-FFF2-40B4-BE49-F238E27FC236}">
                <a16:creationId xmlns:a16="http://schemas.microsoft.com/office/drawing/2014/main" id="{55059CC5-5CB9-3E98-E882-C99EB17CE654}"/>
              </a:ext>
            </a:extLst>
          </p:cNvPr>
          <p:cNvSpPr/>
          <p:nvPr/>
        </p:nvSpPr>
        <p:spPr>
          <a:xfrm>
            <a:off x="2069429" y="1067394"/>
            <a:ext cx="8053142" cy="1630100"/>
          </a:xfrm>
          <a:prstGeom prst="rect">
            <a:avLst/>
          </a:prstGeom>
          <a:solidFill>
            <a:srgbClr val="0D0D0D">
              <a:alpha val="6000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1E2566-5AEF-7785-D2CE-016812E79BC9}"/>
              </a:ext>
            </a:extLst>
          </p:cNvPr>
          <p:cNvSpPr txBox="1"/>
          <p:nvPr/>
        </p:nvSpPr>
        <p:spPr>
          <a:xfrm>
            <a:off x="4143025" y="5375665"/>
            <a:ext cx="3905951" cy="646331"/>
          </a:xfrm>
          <a:prstGeom prst="rect">
            <a:avLst/>
          </a:prstGeom>
          <a:noFill/>
          <a:effectLst/>
        </p:spPr>
        <p:txBody>
          <a:bodyPr wrap="square" rtlCol="0">
            <a:spAutoFit/>
          </a:bodyPr>
          <a:lstStyle/>
          <a:p>
            <a:r>
              <a:rPr lang="en-US" dirty="0">
                <a:solidFill>
                  <a:schemeClr val="bg1"/>
                </a:solidFill>
                <a:latin typeface="Candara" panose="020E0502030303020204" pitchFamily="34" charset="0"/>
              </a:rPr>
              <a:t>Student Name : L.H.G.Yasiru Prabodha</a:t>
            </a:r>
          </a:p>
          <a:p>
            <a:r>
              <a:rPr lang="en-US" dirty="0">
                <a:solidFill>
                  <a:schemeClr val="bg1"/>
                </a:solidFill>
                <a:latin typeface="Candara" panose="020E0502030303020204" pitchFamily="34" charset="0"/>
              </a:rPr>
              <a:t>Student Index  : CL/OTHMFL3/11/90</a:t>
            </a:r>
          </a:p>
        </p:txBody>
      </p:sp>
      <p:sp>
        <p:nvSpPr>
          <p:cNvPr id="5" name="TextBox 4">
            <a:extLst>
              <a:ext uri="{FF2B5EF4-FFF2-40B4-BE49-F238E27FC236}">
                <a16:creationId xmlns:a16="http://schemas.microsoft.com/office/drawing/2014/main" id="{5E61DD5E-8820-446F-541F-C162A8ECEDB5}"/>
              </a:ext>
            </a:extLst>
          </p:cNvPr>
          <p:cNvSpPr txBox="1"/>
          <p:nvPr/>
        </p:nvSpPr>
        <p:spPr>
          <a:xfrm>
            <a:off x="2149352" y="1159169"/>
            <a:ext cx="7893296" cy="1446550"/>
          </a:xfrm>
          <a:prstGeom prst="rect">
            <a:avLst/>
          </a:prstGeom>
          <a:noFill/>
        </p:spPr>
        <p:txBody>
          <a:bodyPr wrap="square" rtlCol="0">
            <a:spAutoFit/>
          </a:bodyPr>
          <a:lstStyle/>
          <a:p>
            <a:pPr algn="ctr"/>
            <a:r>
              <a:rPr lang="en-US" sz="4400" dirty="0">
                <a:solidFill>
                  <a:schemeClr val="bg1"/>
                </a:solidFill>
                <a:latin typeface="Raleway Black" panose="020F0502020204030204" pitchFamily="2" charset="0"/>
                <a:cs typeface="Browallia New" panose="020B0502040204020203" pitchFamily="34" charset="-34"/>
              </a:rPr>
              <a:t>UNDERSTANDING THE ROLE OF COMPUTER MEMORY</a:t>
            </a:r>
          </a:p>
        </p:txBody>
      </p:sp>
      <p:sp>
        <p:nvSpPr>
          <p:cNvPr id="6" name="TextBox 5">
            <a:extLst>
              <a:ext uri="{FF2B5EF4-FFF2-40B4-BE49-F238E27FC236}">
                <a16:creationId xmlns:a16="http://schemas.microsoft.com/office/drawing/2014/main" id="{4628E465-4FEB-D823-3A08-0434FE8FFFD4}"/>
              </a:ext>
            </a:extLst>
          </p:cNvPr>
          <p:cNvSpPr txBox="1"/>
          <p:nvPr/>
        </p:nvSpPr>
        <p:spPr>
          <a:xfrm>
            <a:off x="2619707" y="2867844"/>
            <a:ext cx="6952585" cy="369332"/>
          </a:xfrm>
          <a:prstGeom prst="rect">
            <a:avLst/>
          </a:prstGeom>
          <a:solidFill>
            <a:schemeClr val="tx1">
              <a:alpha val="58000"/>
            </a:schemeClr>
          </a:solidFill>
        </p:spPr>
        <p:txBody>
          <a:bodyPr wrap="square" rtlCol="0">
            <a:spAutoFit/>
          </a:bodyPr>
          <a:lstStyle/>
          <a:p>
            <a:pPr algn="ctr"/>
            <a:r>
              <a:rPr lang="en-US" dirty="0">
                <a:solidFill>
                  <a:schemeClr val="bg1"/>
                </a:solidFill>
                <a:latin typeface="Candara" panose="020E0502030303020204" pitchFamily="34" charset="0"/>
              </a:rPr>
              <a:t>An Introduction to Fundamental Concepts in Computers and Memory.</a:t>
            </a:r>
          </a:p>
        </p:txBody>
      </p:sp>
      <p:cxnSp>
        <p:nvCxnSpPr>
          <p:cNvPr id="9" name="Straight Connector 8">
            <a:extLst>
              <a:ext uri="{FF2B5EF4-FFF2-40B4-BE49-F238E27FC236}">
                <a16:creationId xmlns:a16="http://schemas.microsoft.com/office/drawing/2014/main" id="{04D99B74-40F0-B5A1-EC1F-5AE28D6287AB}"/>
              </a:ext>
            </a:extLst>
          </p:cNvPr>
          <p:cNvCxnSpPr>
            <a:cxnSpLocks/>
            <a:endCxn id="2" idx="0"/>
          </p:cNvCxnSpPr>
          <p:nvPr/>
        </p:nvCxnSpPr>
        <p:spPr>
          <a:xfrm>
            <a:off x="6096000" y="0"/>
            <a:ext cx="0" cy="1067394"/>
          </a:xfrm>
          <a:prstGeom prst="line">
            <a:avLst/>
          </a:prstGeom>
          <a:ln>
            <a:solidFill>
              <a:schemeClr val="tx1">
                <a:alpha val="55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DFE20AA7-3493-8F5D-EE66-56E834534029}"/>
              </a:ext>
            </a:extLst>
          </p:cNvPr>
          <p:cNvCxnSpPr>
            <a:cxnSpLocks/>
            <a:stCxn id="2" idx="2"/>
            <a:endCxn id="6" idx="0"/>
          </p:cNvCxnSpPr>
          <p:nvPr/>
        </p:nvCxnSpPr>
        <p:spPr>
          <a:xfrm>
            <a:off x="6096000" y="2697494"/>
            <a:ext cx="0" cy="170350"/>
          </a:xfrm>
          <a:prstGeom prst="line">
            <a:avLst/>
          </a:prstGeom>
          <a:ln>
            <a:solidFill>
              <a:schemeClr val="tx1">
                <a:alpha val="5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A9508548-04D5-9F97-D912-6288BBC77AF7}"/>
              </a:ext>
            </a:extLst>
          </p:cNvPr>
          <p:cNvCxnSpPr>
            <a:cxnSpLocks/>
            <a:stCxn id="6" idx="2"/>
            <a:endCxn id="42" idx="0"/>
          </p:cNvCxnSpPr>
          <p:nvPr/>
        </p:nvCxnSpPr>
        <p:spPr>
          <a:xfrm>
            <a:off x="6096000" y="3237176"/>
            <a:ext cx="1" cy="2015744"/>
          </a:xfrm>
          <a:prstGeom prst="line">
            <a:avLst/>
          </a:prstGeom>
          <a:ln>
            <a:solidFill>
              <a:schemeClr val="tx1">
                <a:alpha val="55000"/>
              </a:schemeClr>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20A83812-1574-8E5F-57AC-03148C16B329}"/>
              </a:ext>
            </a:extLst>
          </p:cNvPr>
          <p:cNvCxnSpPr>
            <a:cxnSpLocks/>
            <a:stCxn id="42" idx="2"/>
          </p:cNvCxnSpPr>
          <p:nvPr/>
        </p:nvCxnSpPr>
        <p:spPr>
          <a:xfrm flipH="1">
            <a:off x="6096000" y="6144742"/>
            <a:ext cx="1" cy="713258"/>
          </a:xfrm>
          <a:prstGeom prst="line">
            <a:avLst/>
          </a:prstGeom>
          <a:ln>
            <a:solidFill>
              <a:schemeClr val="tx1">
                <a:alpha val="5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858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10" presetClass="entr" presetSubtype="0" fill="hold" nodeType="withEffect">
                                  <p:stCondLst>
                                    <p:cond delay="41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400"/>
                                        <p:tgtEl>
                                          <p:spTgt spid="5">
                                            <p:txEl>
                                              <p:pRg st="0" end="0"/>
                                            </p:txEl>
                                          </p:spTgt>
                                        </p:tgtEl>
                                      </p:cBhvr>
                                    </p:animEffect>
                                  </p:childTnLst>
                                </p:cTn>
                              </p:par>
                              <p:par>
                                <p:cTn id="14" presetID="20" presetClass="entr" presetSubtype="0" fill="hold" nodeType="withEffect">
                                  <p:stCondLst>
                                    <p:cond delay="4500"/>
                                  </p:stCondLst>
                                  <p:childTnLst>
                                    <p:set>
                                      <p:cBhvr>
                                        <p:cTn id="15" dur="1" fill="hold">
                                          <p:stCondLst>
                                            <p:cond delay="0"/>
                                          </p:stCondLst>
                                        </p:cTn>
                                        <p:tgtEl>
                                          <p:spTgt spid="18"/>
                                        </p:tgtEl>
                                        <p:attrNameLst>
                                          <p:attrName>style.visibility</p:attrName>
                                        </p:attrNameLst>
                                      </p:cBhvr>
                                      <p:to>
                                        <p:strVal val="visible"/>
                                      </p:to>
                                    </p:set>
                                    <p:animEffect transition="in" filter="wedge">
                                      <p:cBhvr>
                                        <p:cTn id="16" dur="2000"/>
                                        <p:tgtEl>
                                          <p:spTgt spid="18"/>
                                        </p:tgtEl>
                                      </p:cBhvr>
                                    </p:animEffect>
                                  </p:childTnLst>
                                </p:cTn>
                              </p:par>
                              <p:par>
                                <p:cTn id="17" presetID="18" presetClass="entr" presetSubtype="12" fill="hold" grpId="0" nodeType="withEffect">
                                  <p:stCondLst>
                                    <p:cond delay="6500"/>
                                  </p:stCondLst>
                                  <p:childTnLst>
                                    <p:set>
                                      <p:cBhvr>
                                        <p:cTn id="18" dur="1" fill="hold">
                                          <p:stCondLst>
                                            <p:cond delay="0"/>
                                          </p:stCondLst>
                                        </p:cTn>
                                        <p:tgtEl>
                                          <p:spTgt spid="6"/>
                                        </p:tgtEl>
                                        <p:attrNameLst>
                                          <p:attrName>style.visibility</p:attrName>
                                        </p:attrNameLst>
                                      </p:cBhvr>
                                      <p:to>
                                        <p:strVal val="visible"/>
                                      </p:to>
                                    </p:set>
                                    <p:animEffect transition="in" filter="strips(downLeft)">
                                      <p:cBhvr>
                                        <p:cTn id="19" dur="500"/>
                                        <p:tgtEl>
                                          <p:spTgt spid="6"/>
                                        </p:tgtEl>
                                      </p:cBhvr>
                                    </p:animEffect>
                                  </p:childTnLst>
                                </p:cTn>
                              </p:par>
                              <p:par>
                                <p:cTn id="20" presetID="20" presetClass="entr" presetSubtype="0" fill="hold" nodeType="withEffect">
                                  <p:stCondLst>
                                    <p:cond delay="7000"/>
                                  </p:stCondLst>
                                  <p:childTnLst>
                                    <p:set>
                                      <p:cBhvr>
                                        <p:cTn id="21" dur="1" fill="hold">
                                          <p:stCondLst>
                                            <p:cond delay="0"/>
                                          </p:stCondLst>
                                        </p:cTn>
                                        <p:tgtEl>
                                          <p:spTgt spid="38"/>
                                        </p:tgtEl>
                                        <p:attrNameLst>
                                          <p:attrName>style.visibility</p:attrName>
                                        </p:attrNameLst>
                                      </p:cBhvr>
                                      <p:to>
                                        <p:strVal val="visible"/>
                                      </p:to>
                                    </p:set>
                                    <p:animEffect transition="in" filter="wedge">
                                      <p:cBhvr>
                                        <p:cTn id="22" dur="2000"/>
                                        <p:tgtEl>
                                          <p:spTgt spid="38"/>
                                        </p:tgtEl>
                                      </p:cBhvr>
                                    </p:animEffect>
                                  </p:childTnLst>
                                </p:cTn>
                              </p:par>
                              <p:par>
                                <p:cTn id="23" presetID="3" presetClass="entr" presetSubtype="10" fill="hold" grpId="0" nodeType="withEffect">
                                  <p:stCondLst>
                                    <p:cond delay="9000"/>
                                  </p:stCondLst>
                                  <p:childTnLst>
                                    <p:set>
                                      <p:cBhvr>
                                        <p:cTn id="24" dur="1" fill="hold">
                                          <p:stCondLst>
                                            <p:cond delay="0"/>
                                          </p:stCondLst>
                                        </p:cTn>
                                        <p:tgtEl>
                                          <p:spTgt spid="42"/>
                                        </p:tgtEl>
                                        <p:attrNameLst>
                                          <p:attrName>style.visibility</p:attrName>
                                        </p:attrNameLst>
                                      </p:cBhvr>
                                      <p:to>
                                        <p:strVal val="visible"/>
                                      </p:to>
                                    </p:set>
                                    <p:animEffect transition="in" filter="blinds(horizontal)">
                                      <p:cBhvr>
                                        <p:cTn id="25" dur="500"/>
                                        <p:tgtEl>
                                          <p:spTgt spid="42"/>
                                        </p:tgtEl>
                                      </p:cBhvr>
                                    </p:animEffect>
                                  </p:childTnLst>
                                </p:cTn>
                              </p:par>
                              <p:par>
                                <p:cTn id="26" presetID="9" presetClass="entr" presetSubtype="0" fill="hold" grpId="0" nodeType="withEffect">
                                  <p:stCondLst>
                                    <p:cond delay="950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20" presetClass="entr" presetSubtype="0" fill="hold" nodeType="withEffect">
                                  <p:stCondLst>
                                    <p:cond delay="10000"/>
                                  </p:stCondLst>
                                  <p:childTnLst>
                                    <p:set>
                                      <p:cBhvr>
                                        <p:cTn id="30" dur="1" fill="hold">
                                          <p:stCondLst>
                                            <p:cond delay="0"/>
                                          </p:stCondLst>
                                        </p:cTn>
                                        <p:tgtEl>
                                          <p:spTgt spid="50"/>
                                        </p:tgtEl>
                                        <p:attrNameLst>
                                          <p:attrName>style.visibility</p:attrName>
                                        </p:attrNameLst>
                                      </p:cBhvr>
                                      <p:to>
                                        <p:strVal val="visible"/>
                                      </p:to>
                                    </p:set>
                                    <p:animEffect transition="in" filter="wedge">
                                      <p:cBhvr>
                                        <p:cTn id="31" dur="20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0" nodeType="withEffect">
                                  <p:stCondLst>
                                    <p:cond delay="50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100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nodeType="withEffect">
                                  <p:stCondLst>
                                    <p:cond delay="150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grpId="1" nodeType="withEffect">
                                  <p:stCondLst>
                                    <p:cond delay="200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nodeType="withEffect">
                                  <p:stCondLst>
                                    <p:cond delay="2500"/>
                                  </p:stCondLst>
                                  <p:childTnLst>
                                    <p:animEffect transition="out" filter="fade">
                                      <p:cBhvr>
                                        <p:cTn id="50" dur="500"/>
                                        <p:tgtEl>
                                          <p:spTgt spid="38"/>
                                        </p:tgtEl>
                                      </p:cBhvr>
                                    </p:animEffect>
                                    <p:set>
                                      <p:cBhvr>
                                        <p:cTn id="51" dur="1" fill="hold">
                                          <p:stCondLst>
                                            <p:cond delay="499"/>
                                          </p:stCondLst>
                                        </p:cTn>
                                        <p:tgtEl>
                                          <p:spTgt spid="38"/>
                                        </p:tgtEl>
                                        <p:attrNameLst>
                                          <p:attrName>style.visibility</p:attrName>
                                        </p:attrNameLst>
                                      </p:cBhvr>
                                      <p:to>
                                        <p:strVal val="hidden"/>
                                      </p:to>
                                    </p:set>
                                  </p:childTnLst>
                                </p:cTn>
                              </p:par>
                              <p:par>
                                <p:cTn id="52" presetID="10" presetClass="exit" presetSubtype="0" fill="hold" grpId="1" nodeType="withEffect">
                                  <p:stCondLst>
                                    <p:cond delay="3000"/>
                                  </p:stCondLst>
                                  <p:childTnLst>
                                    <p:animEffect transition="out" filter="fade">
                                      <p:cBhvr>
                                        <p:cTn id="53" dur="500"/>
                                        <p:tgtEl>
                                          <p:spTgt spid="4"/>
                                        </p:tgtEl>
                                      </p:cBhvr>
                                    </p:animEffect>
                                    <p:set>
                                      <p:cBhvr>
                                        <p:cTn id="54" dur="1" fill="hold">
                                          <p:stCondLst>
                                            <p:cond delay="499"/>
                                          </p:stCondLst>
                                        </p:cTn>
                                        <p:tgtEl>
                                          <p:spTgt spid="4"/>
                                        </p:tgtEl>
                                        <p:attrNameLst>
                                          <p:attrName>style.visibility</p:attrName>
                                        </p:attrNameLst>
                                      </p:cBhvr>
                                      <p:to>
                                        <p:strVal val="hidden"/>
                                      </p:to>
                                    </p:set>
                                  </p:childTnLst>
                                </p:cTn>
                              </p:par>
                              <p:par>
                                <p:cTn id="55" presetID="10" presetClass="exit" presetSubtype="0" fill="hold" grpId="1" nodeType="withEffect">
                                  <p:stCondLst>
                                    <p:cond delay="3500"/>
                                  </p:stCondLst>
                                  <p:childTnLst>
                                    <p:animEffect transition="out" filter="fade">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par>
                                <p:cTn id="58" presetID="10" presetClass="exit" presetSubtype="0" fill="hold" nodeType="withEffect">
                                  <p:stCondLst>
                                    <p:cond delay="4000"/>
                                  </p:stCondLst>
                                  <p:childTnLst>
                                    <p:animEffect transition="out" filter="fade">
                                      <p:cBhvr>
                                        <p:cTn id="59" dur="500"/>
                                        <p:tgtEl>
                                          <p:spTgt spid="50"/>
                                        </p:tgtEl>
                                      </p:cBhvr>
                                    </p:animEffect>
                                    <p:set>
                                      <p:cBhvr>
                                        <p:cTn id="6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2" grpId="0" animBg="1"/>
      <p:bldP spid="2" grpId="1" animBg="1"/>
      <p:bldP spid="4" grpId="0"/>
      <p:bldP spid="4" grpId="1"/>
      <p:bldP spid="5" grpId="0" build="allAtOnce"/>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7F1290-7B33-0842-8CDC-B9571773E423}"/>
              </a:ext>
            </a:extLst>
          </p:cNvPr>
          <p:cNvSpPr/>
          <p:nvPr/>
        </p:nvSpPr>
        <p:spPr>
          <a:xfrm>
            <a:off x="1907628" y="1232338"/>
            <a:ext cx="8376745" cy="4393324"/>
          </a:xfrm>
          <a:prstGeom prst="rect">
            <a:avLst/>
          </a:prstGeom>
          <a:solidFill>
            <a:srgbClr val="000000">
              <a:alpha val="52000"/>
            </a:srgbClr>
          </a:solidFill>
          <a:ln>
            <a:solidFill>
              <a:schemeClr val="bg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aleway Black" pitchFamily="2" charset="0"/>
              </a:rPr>
              <a:t>THANK </a:t>
            </a:r>
            <a:r>
              <a:rPr lang="en-US" sz="9600" b="1" dirty="0">
                <a:ln w="12700">
                  <a:solidFill>
                    <a:schemeClr val="accent5"/>
                  </a:solidFill>
                  <a:prstDash val="solid"/>
                </a:ln>
                <a:pattFill prst="ltDnDiag">
                  <a:fgClr>
                    <a:schemeClr val="accent5">
                      <a:lumMod val="60000"/>
                      <a:lumOff val="40000"/>
                    </a:schemeClr>
                  </a:fgClr>
                  <a:bgClr>
                    <a:schemeClr val="bg1"/>
                  </a:bgClr>
                </a:pattFill>
                <a:latin typeface="Raleway Black" pitchFamily="2" charset="0"/>
              </a:rPr>
              <a:t>YOU</a:t>
            </a:r>
            <a:endParaRPr lang="en-US"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aleway Black" pitchFamily="2" charset="0"/>
            </a:endParaRPr>
          </a:p>
        </p:txBody>
      </p:sp>
    </p:spTree>
    <p:extLst>
      <p:ext uri="{BB962C8B-B14F-4D97-AF65-F5344CB8AC3E}">
        <p14:creationId xmlns:p14="http://schemas.microsoft.com/office/powerpoint/2010/main" val="13877805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D747CD4-A502-F228-D8EE-541B894EBD0B}"/>
              </a:ext>
            </a:extLst>
          </p:cNvPr>
          <p:cNvSpPr txBox="1"/>
          <p:nvPr/>
        </p:nvSpPr>
        <p:spPr>
          <a:xfrm>
            <a:off x="424106" y="4220228"/>
            <a:ext cx="2426107" cy="369332"/>
          </a:xfrm>
          <a:prstGeom prst="rect">
            <a:avLst/>
          </a:prstGeom>
          <a:solidFill>
            <a:srgbClr val="E7E6E6"/>
          </a:solidFill>
          <a:effectLst>
            <a:outerShdw blurRad="50800" dist="38100" dir="5400000" algn="t" rotWithShape="0">
              <a:prstClr val="black">
                <a:alpha val="40000"/>
              </a:prstClr>
            </a:outerShdw>
          </a:effectLst>
        </p:spPr>
        <p:txBody>
          <a:bodyPr wrap="square" rtlCol="0">
            <a:spAutoFit/>
          </a:bodyPr>
          <a:lstStyle/>
          <a:p>
            <a:pPr algn="ctr"/>
            <a:r>
              <a:rPr lang="en-US" b="1" dirty="0"/>
              <a:t>Education</a:t>
            </a:r>
            <a:endParaRPr lang="en-US" dirty="0"/>
          </a:p>
        </p:txBody>
      </p:sp>
      <p:sp>
        <p:nvSpPr>
          <p:cNvPr id="18" name="TextBox 17">
            <a:extLst>
              <a:ext uri="{FF2B5EF4-FFF2-40B4-BE49-F238E27FC236}">
                <a16:creationId xmlns:a16="http://schemas.microsoft.com/office/drawing/2014/main" id="{690C7A09-738C-441E-27C7-EC7F9A5959FB}"/>
              </a:ext>
            </a:extLst>
          </p:cNvPr>
          <p:cNvSpPr txBox="1"/>
          <p:nvPr/>
        </p:nvSpPr>
        <p:spPr>
          <a:xfrm>
            <a:off x="435468" y="4919123"/>
            <a:ext cx="2426107" cy="369332"/>
          </a:xfrm>
          <a:prstGeom prst="rect">
            <a:avLst/>
          </a:prstGeom>
          <a:solidFill>
            <a:srgbClr val="E7E6E6"/>
          </a:solidFill>
          <a:effectLst>
            <a:outerShdw blurRad="50800" dist="38100" dir="5400000" algn="t" rotWithShape="0">
              <a:prstClr val="black">
                <a:alpha val="40000"/>
              </a:prstClr>
            </a:outerShdw>
          </a:effectLst>
        </p:spPr>
        <p:txBody>
          <a:bodyPr wrap="square" rtlCol="0">
            <a:spAutoFit/>
          </a:bodyPr>
          <a:lstStyle/>
          <a:p>
            <a:pPr algn="ctr"/>
            <a:r>
              <a:rPr lang="en-US" b="1" dirty="0"/>
              <a:t>Communication</a:t>
            </a:r>
            <a:endParaRPr lang="en-US" dirty="0"/>
          </a:p>
        </p:txBody>
      </p:sp>
      <p:sp>
        <p:nvSpPr>
          <p:cNvPr id="21" name="TextBox 20">
            <a:extLst>
              <a:ext uri="{FF2B5EF4-FFF2-40B4-BE49-F238E27FC236}">
                <a16:creationId xmlns:a16="http://schemas.microsoft.com/office/drawing/2014/main" id="{52CD09A6-A086-9E9E-D6AF-02BD59DF0F56}"/>
              </a:ext>
            </a:extLst>
          </p:cNvPr>
          <p:cNvSpPr txBox="1"/>
          <p:nvPr/>
        </p:nvSpPr>
        <p:spPr>
          <a:xfrm>
            <a:off x="467264" y="6316913"/>
            <a:ext cx="2394312" cy="369332"/>
          </a:xfrm>
          <a:prstGeom prst="rect">
            <a:avLst/>
          </a:prstGeom>
          <a:solidFill>
            <a:srgbClr val="E7E6E6"/>
          </a:solidFill>
          <a:effectLst>
            <a:outerShdw blurRad="50800" dist="38100" dir="5400000" algn="t" rotWithShape="0">
              <a:prstClr val="black">
                <a:alpha val="40000"/>
              </a:prstClr>
            </a:outerShdw>
          </a:effectLst>
        </p:spPr>
        <p:txBody>
          <a:bodyPr wrap="square" rtlCol="0">
            <a:spAutoFit/>
          </a:bodyPr>
          <a:lstStyle/>
          <a:p>
            <a:pPr algn="ctr"/>
            <a:r>
              <a:rPr lang="en-US" b="1" dirty="0"/>
              <a:t>Entertainment</a:t>
            </a:r>
            <a:endParaRPr lang="en-US" dirty="0"/>
          </a:p>
        </p:txBody>
      </p:sp>
      <p:sp>
        <p:nvSpPr>
          <p:cNvPr id="19" name="TextBox 18">
            <a:extLst>
              <a:ext uri="{FF2B5EF4-FFF2-40B4-BE49-F238E27FC236}">
                <a16:creationId xmlns:a16="http://schemas.microsoft.com/office/drawing/2014/main" id="{A37EECE5-D712-3B67-574E-63C517A6AF9A}"/>
              </a:ext>
            </a:extLst>
          </p:cNvPr>
          <p:cNvSpPr txBox="1"/>
          <p:nvPr/>
        </p:nvSpPr>
        <p:spPr>
          <a:xfrm>
            <a:off x="467263" y="5618018"/>
            <a:ext cx="2394311" cy="369332"/>
          </a:xfrm>
          <a:prstGeom prst="rect">
            <a:avLst/>
          </a:prstGeom>
          <a:solidFill>
            <a:srgbClr val="E7E6E6"/>
          </a:solidFill>
          <a:effectLst>
            <a:outerShdw blurRad="50800" dist="38100" dir="5400000" algn="t" rotWithShape="0">
              <a:prstClr val="black">
                <a:alpha val="40000"/>
              </a:prstClr>
            </a:outerShdw>
          </a:effectLst>
        </p:spPr>
        <p:txBody>
          <a:bodyPr wrap="square" rtlCol="0">
            <a:spAutoFit/>
          </a:bodyPr>
          <a:lstStyle/>
          <a:p>
            <a:r>
              <a:rPr lang="en-US" b="1" dirty="0"/>
              <a:t>Work and Productivity</a:t>
            </a:r>
            <a:endParaRPr lang="en-US" dirty="0"/>
          </a:p>
        </p:txBody>
      </p:sp>
      <p:sp>
        <p:nvSpPr>
          <p:cNvPr id="2" name="TextBox 1">
            <a:extLst>
              <a:ext uri="{FF2B5EF4-FFF2-40B4-BE49-F238E27FC236}">
                <a16:creationId xmlns:a16="http://schemas.microsoft.com/office/drawing/2014/main" id="{93F021E1-06B6-90DA-FA7B-CF0C8591EE26}"/>
              </a:ext>
            </a:extLst>
          </p:cNvPr>
          <p:cNvSpPr txBox="1"/>
          <p:nvPr/>
        </p:nvSpPr>
        <p:spPr>
          <a:xfrm>
            <a:off x="435468" y="3446635"/>
            <a:ext cx="4690558" cy="461665"/>
          </a:xfrm>
          <a:prstGeom prst="rect">
            <a:avLst/>
          </a:prstGeom>
          <a:solidFill>
            <a:schemeClr val="tx1">
              <a:alpha val="37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sz="2400" b="1" dirty="0">
                <a:solidFill>
                  <a:schemeClr val="bg1"/>
                </a:solidFill>
                <a:latin typeface="Raleway Black" pitchFamily="2" charset="0"/>
              </a:rPr>
              <a:t>The Importance of Computers</a:t>
            </a:r>
            <a:endParaRPr lang="en-US" sz="2400" dirty="0">
              <a:solidFill>
                <a:schemeClr val="bg1"/>
              </a:solidFill>
              <a:latin typeface="Raleway Black" pitchFamily="2" charset="0"/>
            </a:endParaRPr>
          </a:p>
        </p:txBody>
      </p:sp>
      <p:sp>
        <p:nvSpPr>
          <p:cNvPr id="33" name="Rectangle 32">
            <a:extLst>
              <a:ext uri="{FF2B5EF4-FFF2-40B4-BE49-F238E27FC236}">
                <a16:creationId xmlns:a16="http://schemas.microsoft.com/office/drawing/2014/main" id="{4B6116DC-8680-486A-E2E1-2179277B074D}"/>
              </a:ext>
            </a:extLst>
          </p:cNvPr>
          <p:cNvSpPr/>
          <p:nvPr/>
        </p:nvSpPr>
        <p:spPr>
          <a:xfrm>
            <a:off x="403672" y="698929"/>
            <a:ext cx="11609361" cy="1037988"/>
          </a:xfrm>
          <a:prstGeom prst="rect">
            <a:avLst/>
          </a:prstGeom>
          <a:solidFill>
            <a:srgbClr val="000000">
              <a:alpha val="5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6BA507-D0B8-1353-6728-E1BFD8CC928B}"/>
              </a:ext>
            </a:extLst>
          </p:cNvPr>
          <p:cNvSpPr txBox="1"/>
          <p:nvPr/>
        </p:nvSpPr>
        <p:spPr>
          <a:xfrm>
            <a:off x="435469" y="761329"/>
            <a:ext cx="11321063" cy="830997"/>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A computer is an advanced electronic device designed for efficiently processing, storing, and manipulating data to perform a wide range of tasks accurately and swiftly. It comes in various forms such as personal computers, desktops, laptops, smartphones, tablets, and large data centers, catering to diverse computing requirements.</a:t>
            </a:r>
          </a:p>
        </p:txBody>
      </p:sp>
      <p:sp>
        <p:nvSpPr>
          <p:cNvPr id="5" name="TextBox 4">
            <a:extLst>
              <a:ext uri="{FF2B5EF4-FFF2-40B4-BE49-F238E27FC236}">
                <a16:creationId xmlns:a16="http://schemas.microsoft.com/office/drawing/2014/main" id="{53633F08-3A5F-EE16-19EA-083C122CBBDD}"/>
              </a:ext>
            </a:extLst>
          </p:cNvPr>
          <p:cNvSpPr txBox="1"/>
          <p:nvPr/>
        </p:nvSpPr>
        <p:spPr>
          <a:xfrm>
            <a:off x="403672" y="134882"/>
            <a:ext cx="3320965" cy="461665"/>
          </a:xfrm>
          <a:prstGeom prst="rect">
            <a:avLst/>
          </a:prstGeom>
          <a:solidFill>
            <a:schemeClr val="tx1">
              <a:alpha val="58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sz="2400" b="1" dirty="0">
                <a:solidFill>
                  <a:schemeClr val="bg1"/>
                </a:solidFill>
                <a:latin typeface="Raleway Black" pitchFamily="2" charset="0"/>
              </a:rPr>
              <a:t>What is a Computer?</a:t>
            </a:r>
            <a:endParaRPr lang="en-US" sz="2400" dirty="0">
              <a:solidFill>
                <a:schemeClr val="bg1"/>
              </a:solidFill>
              <a:latin typeface="Raleway Black" pitchFamily="2" charset="0"/>
            </a:endParaRPr>
          </a:p>
        </p:txBody>
      </p:sp>
      <p:pic>
        <p:nvPicPr>
          <p:cNvPr id="15" name="Picture 14">
            <a:extLst>
              <a:ext uri="{FF2B5EF4-FFF2-40B4-BE49-F238E27FC236}">
                <a16:creationId xmlns:a16="http://schemas.microsoft.com/office/drawing/2014/main" id="{0B58861F-875A-D591-91DD-BFFB1AF8C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222609"/>
            <a:ext cx="1905000" cy="1905000"/>
          </a:xfrm>
          <a:prstGeom prst="rect">
            <a:avLst/>
          </a:prstGeom>
          <a:effectLst>
            <a:outerShdw blurRad="50800" dist="38100" dir="8100000" algn="tr" rotWithShape="0">
              <a:prstClr val="black">
                <a:alpha val="40000"/>
              </a:prstClr>
            </a:outerShdw>
          </a:effectLst>
        </p:spPr>
      </p:pic>
      <p:pic>
        <p:nvPicPr>
          <p:cNvPr id="32" name="Picture 31">
            <a:extLst>
              <a:ext uri="{FF2B5EF4-FFF2-40B4-BE49-F238E27FC236}">
                <a16:creationId xmlns:a16="http://schemas.microsoft.com/office/drawing/2014/main" id="{BC4BAD51-7344-4AA6-BCE0-F2005F70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870" y="2222609"/>
            <a:ext cx="5990486" cy="2156575"/>
          </a:xfrm>
          <a:prstGeom prst="rect">
            <a:avLst/>
          </a:prstGeom>
          <a:effectLst>
            <a:outerShdw blurRad="50800" dist="38100" dir="18900000" algn="bl" rotWithShape="0">
              <a:prstClr val="black">
                <a:alpha val="40000"/>
              </a:prstClr>
            </a:outerShdw>
          </a:effectLst>
        </p:spPr>
      </p:pic>
      <p:pic>
        <p:nvPicPr>
          <p:cNvPr id="35" name="Picture 34">
            <a:extLst>
              <a:ext uri="{FF2B5EF4-FFF2-40B4-BE49-F238E27FC236}">
                <a16:creationId xmlns:a16="http://schemas.microsoft.com/office/drawing/2014/main" id="{0C1087F8-D06B-3CDE-3EA4-A2ADB0AE2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5200" y="4431150"/>
            <a:ext cx="2606800" cy="2606800"/>
          </a:xfrm>
          <a:prstGeom prst="rect">
            <a:avLst/>
          </a:prstGeom>
          <a:effectLst>
            <a:outerShdw blurRad="50800" dist="38100" dir="16200000" rotWithShape="0">
              <a:prstClr val="black">
                <a:alpha val="40000"/>
              </a:prstClr>
            </a:outerShdw>
          </a:effectLst>
        </p:spPr>
      </p:pic>
      <p:pic>
        <p:nvPicPr>
          <p:cNvPr id="37" name="Picture 36">
            <a:extLst>
              <a:ext uri="{FF2B5EF4-FFF2-40B4-BE49-F238E27FC236}">
                <a16:creationId xmlns:a16="http://schemas.microsoft.com/office/drawing/2014/main" id="{1E467421-E87C-0F0E-E1F3-FBE09D1EB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5265" y="3829550"/>
            <a:ext cx="2070651" cy="2070651"/>
          </a:xfrm>
          <a:prstGeom prst="rect">
            <a:avLst/>
          </a:prstGeom>
          <a:effectLst>
            <a:outerShdw blurRad="50800" dist="38100" dir="16200000" rotWithShape="0">
              <a:prstClr val="black">
                <a:alpha val="40000"/>
              </a:prstClr>
            </a:outerShdw>
          </a:effectLst>
        </p:spPr>
      </p:pic>
      <p:pic>
        <p:nvPicPr>
          <p:cNvPr id="43" name="Picture 42">
            <a:extLst>
              <a:ext uri="{FF2B5EF4-FFF2-40B4-BE49-F238E27FC236}">
                <a16:creationId xmlns:a16="http://schemas.microsoft.com/office/drawing/2014/main" id="{6D8D1CE5-9621-2CDC-B625-E0C8E728B8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7942" y="4569968"/>
            <a:ext cx="3789588" cy="2156575"/>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998511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386000"/>
                    </a14:imgEffect>
                    <a14:imgEffect>
                      <a14:brightnessContrast bright="-13000" contrast="9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DDB8CB7-8F91-932A-1298-EAEC6A09FE4B}"/>
              </a:ext>
            </a:extLst>
          </p:cNvPr>
          <p:cNvPicPr>
            <a:picLocks noChangeAspect="1"/>
          </p:cNvPicPr>
          <p:nvPr/>
        </p:nvPicPr>
        <p:blipFill>
          <a:blip r:embed="rId4">
            <a:extLst>
              <a:ext uri="{28A0092B-C50C-407E-A947-70E740481C1C}">
                <a14:useLocalDpi xmlns:a14="http://schemas.microsoft.com/office/drawing/2010/main" val="0"/>
              </a:ext>
            </a:extLst>
          </a:blip>
          <a:srcRect l="3654" r="3654"/>
          <a:stretch/>
        </p:blipFill>
        <p:spPr>
          <a:xfrm>
            <a:off x="6587365" y="1366927"/>
            <a:ext cx="4823670" cy="3202465"/>
          </a:xfrm>
          <a:custGeom>
            <a:avLst/>
            <a:gdLst>
              <a:gd name="connsiteX0" fmla="*/ 545295 w 4823670"/>
              <a:gd name="connsiteY0" fmla="*/ 0 h 3202465"/>
              <a:gd name="connsiteX1" fmla="*/ 4278375 w 4823670"/>
              <a:gd name="connsiteY1" fmla="*/ 0 h 3202465"/>
              <a:gd name="connsiteX2" fmla="*/ 4823670 w 4823670"/>
              <a:gd name="connsiteY2" fmla="*/ 545295 h 3202465"/>
              <a:gd name="connsiteX3" fmla="*/ 4823670 w 4823670"/>
              <a:gd name="connsiteY3" fmla="*/ 2726411 h 3202465"/>
              <a:gd name="connsiteX4" fmla="*/ 4583255 w 4823670"/>
              <a:gd name="connsiteY4" fmla="*/ 3178578 h 3202465"/>
              <a:gd name="connsiteX5" fmla="*/ 4539247 w 4823670"/>
              <a:gd name="connsiteY5" fmla="*/ 3202465 h 3202465"/>
              <a:gd name="connsiteX6" fmla="*/ 284424 w 4823670"/>
              <a:gd name="connsiteY6" fmla="*/ 3202465 h 3202465"/>
              <a:gd name="connsiteX7" fmla="*/ 240416 w 4823670"/>
              <a:gd name="connsiteY7" fmla="*/ 3178578 h 3202465"/>
              <a:gd name="connsiteX8" fmla="*/ 0 w 4823670"/>
              <a:gd name="connsiteY8" fmla="*/ 2726411 h 3202465"/>
              <a:gd name="connsiteX9" fmla="*/ 0 w 4823670"/>
              <a:gd name="connsiteY9" fmla="*/ 545295 h 3202465"/>
              <a:gd name="connsiteX10" fmla="*/ 545295 w 4823670"/>
              <a:gd name="connsiteY10" fmla="*/ 0 h 320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3670" h="3202465">
                <a:moveTo>
                  <a:pt x="545295" y="0"/>
                </a:moveTo>
                <a:lnTo>
                  <a:pt x="4278375" y="0"/>
                </a:lnTo>
                <a:cubicBezTo>
                  <a:pt x="4579533" y="0"/>
                  <a:pt x="4823670" y="244137"/>
                  <a:pt x="4823670" y="545295"/>
                </a:cubicBezTo>
                <a:lnTo>
                  <a:pt x="4823670" y="2726411"/>
                </a:lnTo>
                <a:cubicBezTo>
                  <a:pt x="4823670" y="2914635"/>
                  <a:pt x="4728304" y="3080585"/>
                  <a:pt x="4583255" y="3178578"/>
                </a:cubicBezTo>
                <a:lnTo>
                  <a:pt x="4539247" y="3202465"/>
                </a:lnTo>
                <a:lnTo>
                  <a:pt x="284424" y="3202465"/>
                </a:lnTo>
                <a:lnTo>
                  <a:pt x="240416" y="3178578"/>
                </a:lnTo>
                <a:cubicBezTo>
                  <a:pt x="95366" y="3080585"/>
                  <a:pt x="0" y="2914635"/>
                  <a:pt x="0" y="2726411"/>
                </a:cubicBezTo>
                <a:lnTo>
                  <a:pt x="0" y="545295"/>
                </a:lnTo>
                <a:cubicBezTo>
                  <a:pt x="0" y="244137"/>
                  <a:pt x="244137" y="0"/>
                  <a:pt x="545295" y="0"/>
                </a:cubicBezTo>
                <a:close/>
              </a:path>
            </a:pathLst>
          </a:custGeom>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141C772B-CCDD-5895-F259-D82AFCF0C123}"/>
              </a:ext>
            </a:extLst>
          </p:cNvPr>
          <p:cNvSpPr txBox="1"/>
          <p:nvPr/>
        </p:nvSpPr>
        <p:spPr>
          <a:xfrm>
            <a:off x="2504621" y="4894459"/>
            <a:ext cx="914854" cy="369332"/>
          </a:xfrm>
          <a:prstGeom prst="rect">
            <a:avLst/>
          </a:prstGeom>
          <a:solidFill>
            <a:srgbClr val="000000">
              <a:alpha val="60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b="1" dirty="0">
                <a:solidFill>
                  <a:schemeClr val="bg1"/>
                </a:solidFill>
                <a:latin typeface="Raleway Black" pitchFamily="2" charset="0"/>
              </a:rPr>
              <a:t>DATA</a:t>
            </a:r>
            <a:endParaRPr lang="en-US" dirty="0">
              <a:solidFill>
                <a:schemeClr val="bg1"/>
              </a:solidFill>
              <a:latin typeface="Raleway Black" pitchFamily="2" charset="0"/>
            </a:endParaRPr>
          </a:p>
        </p:txBody>
      </p:sp>
      <p:sp>
        <p:nvSpPr>
          <p:cNvPr id="3" name="TextBox 2">
            <a:extLst>
              <a:ext uri="{FF2B5EF4-FFF2-40B4-BE49-F238E27FC236}">
                <a16:creationId xmlns:a16="http://schemas.microsoft.com/office/drawing/2014/main" id="{B745E2DC-92AF-2F3B-D4AF-0BF3356D3EB1}"/>
              </a:ext>
            </a:extLst>
          </p:cNvPr>
          <p:cNvSpPr txBox="1"/>
          <p:nvPr/>
        </p:nvSpPr>
        <p:spPr>
          <a:xfrm>
            <a:off x="2365405" y="210865"/>
            <a:ext cx="7461189" cy="461665"/>
          </a:xfrm>
          <a:prstGeom prst="rect">
            <a:avLst/>
          </a:prstGeom>
          <a:solidFill>
            <a:srgbClr val="000000">
              <a:alpha val="61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sz="2400" dirty="0">
                <a:solidFill>
                  <a:schemeClr val="bg1"/>
                </a:solidFill>
                <a:latin typeface="Raleway Black" pitchFamily="2" charset="0"/>
              </a:rPr>
              <a:t>﻿DIFFERENCE BETWEEN DATA AND INFORMATION</a:t>
            </a:r>
          </a:p>
        </p:txBody>
      </p:sp>
      <p:sp>
        <p:nvSpPr>
          <p:cNvPr id="5" name="TextBox 4">
            <a:extLst>
              <a:ext uri="{FF2B5EF4-FFF2-40B4-BE49-F238E27FC236}">
                <a16:creationId xmlns:a16="http://schemas.microsoft.com/office/drawing/2014/main" id="{22D0CD1A-F291-CEB8-E98A-27E41003A86E}"/>
              </a:ext>
            </a:extLst>
          </p:cNvPr>
          <p:cNvSpPr txBox="1"/>
          <p:nvPr/>
        </p:nvSpPr>
        <p:spPr>
          <a:xfrm>
            <a:off x="8183392" y="4894459"/>
            <a:ext cx="1802982" cy="369332"/>
          </a:xfrm>
          <a:prstGeom prst="rect">
            <a:avLst/>
          </a:prstGeom>
          <a:solidFill>
            <a:srgbClr val="000000">
              <a:alpha val="60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b="1" dirty="0">
                <a:solidFill>
                  <a:schemeClr val="bg1"/>
                </a:solidFill>
                <a:latin typeface="Raleway Black" pitchFamily="2" charset="0"/>
              </a:rPr>
              <a:t>INFORMATION</a:t>
            </a:r>
            <a:endParaRPr lang="en-US" dirty="0">
              <a:solidFill>
                <a:schemeClr val="bg1"/>
              </a:solidFill>
              <a:latin typeface="Raleway Black" pitchFamily="2" charset="0"/>
            </a:endParaRPr>
          </a:p>
        </p:txBody>
      </p:sp>
      <p:sp>
        <p:nvSpPr>
          <p:cNvPr id="9" name="Rectangle 8">
            <a:extLst>
              <a:ext uri="{FF2B5EF4-FFF2-40B4-BE49-F238E27FC236}">
                <a16:creationId xmlns:a16="http://schemas.microsoft.com/office/drawing/2014/main" id="{592E575D-3280-EC22-5908-EBBAFD7C6BC7}"/>
              </a:ext>
            </a:extLst>
          </p:cNvPr>
          <p:cNvSpPr/>
          <p:nvPr/>
        </p:nvSpPr>
        <p:spPr>
          <a:xfrm>
            <a:off x="6587365" y="5263791"/>
            <a:ext cx="4995037" cy="1383343"/>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﻿When data is processed, organized, structured or presented in a given context so as to make it useful, it is called information.</a:t>
            </a:r>
          </a:p>
        </p:txBody>
      </p:sp>
      <p:sp>
        <p:nvSpPr>
          <p:cNvPr id="12" name="Rectangle 11">
            <a:extLst>
              <a:ext uri="{FF2B5EF4-FFF2-40B4-BE49-F238E27FC236}">
                <a16:creationId xmlns:a16="http://schemas.microsoft.com/office/drawing/2014/main" id="{0989252D-4E4E-E06A-8D6A-0477C1F25083}"/>
              </a:ext>
            </a:extLst>
          </p:cNvPr>
          <p:cNvSpPr/>
          <p:nvPr/>
        </p:nvSpPr>
        <p:spPr>
          <a:xfrm>
            <a:off x="609600" y="5263792"/>
            <a:ext cx="4995037" cy="1383343"/>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﻿Data is raw, unorganized facts that need to be processed. Data can be something simple and seemingly random and useless until it is organized.</a:t>
            </a:r>
          </a:p>
        </p:txBody>
      </p:sp>
      <p:pic>
        <p:nvPicPr>
          <p:cNvPr id="25" name="Picture 24">
            <a:extLst>
              <a:ext uri="{FF2B5EF4-FFF2-40B4-BE49-F238E27FC236}">
                <a16:creationId xmlns:a16="http://schemas.microsoft.com/office/drawing/2014/main" id="{B96948BC-9D17-A2CE-D714-6F874CD05804}"/>
              </a:ext>
            </a:extLst>
          </p:cNvPr>
          <p:cNvPicPr>
            <a:picLocks noChangeAspect="1"/>
          </p:cNvPicPr>
          <p:nvPr/>
        </p:nvPicPr>
        <p:blipFill>
          <a:blip r:embed="rId5">
            <a:extLst>
              <a:ext uri="{28A0092B-C50C-407E-A947-70E740481C1C}">
                <a14:useLocalDpi xmlns:a14="http://schemas.microsoft.com/office/drawing/2010/main" val="0"/>
              </a:ext>
            </a:extLst>
          </a:blip>
          <a:srcRect l="6485" t="2864" r="20360"/>
          <a:stretch>
            <a:fillRect/>
          </a:stretch>
        </p:blipFill>
        <p:spPr>
          <a:xfrm>
            <a:off x="609600" y="1366928"/>
            <a:ext cx="4823670" cy="3202465"/>
          </a:xfrm>
          <a:custGeom>
            <a:avLst/>
            <a:gdLst>
              <a:gd name="connsiteX0" fmla="*/ 545295 w 4823670"/>
              <a:gd name="connsiteY0" fmla="*/ 0 h 3202465"/>
              <a:gd name="connsiteX1" fmla="*/ 4278375 w 4823670"/>
              <a:gd name="connsiteY1" fmla="*/ 0 h 3202465"/>
              <a:gd name="connsiteX2" fmla="*/ 4823670 w 4823670"/>
              <a:gd name="connsiteY2" fmla="*/ 545295 h 3202465"/>
              <a:gd name="connsiteX3" fmla="*/ 4823670 w 4823670"/>
              <a:gd name="connsiteY3" fmla="*/ 2726411 h 3202465"/>
              <a:gd name="connsiteX4" fmla="*/ 4583255 w 4823670"/>
              <a:gd name="connsiteY4" fmla="*/ 3178578 h 3202465"/>
              <a:gd name="connsiteX5" fmla="*/ 4539247 w 4823670"/>
              <a:gd name="connsiteY5" fmla="*/ 3202465 h 3202465"/>
              <a:gd name="connsiteX6" fmla="*/ 284424 w 4823670"/>
              <a:gd name="connsiteY6" fmla="*/ 3202465 h 3202465"/>
              <a:gd name="connsiteX7" fmla="*/ 240416 w 4823670"/>
              <a:gd name="connsiteY7" fmla="*/ 3178578 h 3202465"/>
              <a:gd name="connsiteX8" fmla="*/ 0 w 4823670"/>
              <a:gd name="connsiteY8" fmla="*/ 2726411 h 3202465"/>
              <a:gd name="connsiteX9" fmla="*/ 0 w 4823670"/>
              <a:gd name="connsiteY9" fmla="*/ 545295 h 3202465"/>
              <a:gd name="connsiteX10" fmla="*/ 545295 w 4823670"/>
              <a:gd name="connsiteY10" fmla="*/ 0 h 320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3670" h="3202465">
                <a:moveTo>
                  <a:pt x="545295" y="0"/>
                </a:moveTo>
                <a:lnTo>
                  <a:pt x="4278375" y="0"/>
                </a:lnTo>
                <a:cubicBezTo>
                  <a:pt x="4579533" y="0"/>
                  <a:pt x="4823670" y="244137"/>
                  <a:pt x="4823670" y="545295"/>
                </a:cubicBezTo>
                <a:lnTo>
                  <a:pt x="4823670" y="2726411"/>
                </a:lnTo>
                <a:cubicBezTo>
                  <a:pt x="4823670" y="2914635"/>
                  <a:pt x="4728304" y="3080585"/>
                  <a:pt x="4583255" y="3178578"/>
                </a:cubicBezTo>
                <a:lnTo>
                  <a:pt x="4539247" y="3202465"/>
                </a:lnTo>
                <a:lnTo>
                  <a:pt x="284424" y="3202465"/>
                </a:lnTo>
                <a:lnTo>
                  <a:pt x="240416" y="3178578"/>
                </a:lnTo>
                <a:cubicBezTo>
                  <a:pt x="95366" y="3080585"/>
                  <a:pt x="0" y="2914635"/>
                  <a:pt x="0" y="2726411"/>
                </a:cubicBezTo>
                <a:lnTo>
                  <a:pt x="0" y="545295"/>
                </a:lnTo>
                <a:cubicBezTo>
                  <a:pt x="0" y="244137"/>
                  <a:pt x="244137" y="0"/>
                  <a:pt x="545295" y="0"/>
                </a:cubicBezTo>
                <a:close/>
              </a:path>
            </a:pathLst>
          </a:cu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721990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D22733-AF98-FEE5-17C0-5EE95613D945}"/>
              </a:ext>
            </a:extLst>
          </p:cNvPr>
          <p:cNvSpPr/>
          <p:nvPr/>
        </p:nvSpPr>
        <p:spPr>
          <a:xfrm>
            <a:off x="417172" y="5275544"/>
            <a:ext cx="11357656" cy="1345653"/>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Computers rely on a binary system, which employs just two symbols, 0 and 1, to represent all sorts of data. This binary code serves as the fundamental language of computers and supports their capacity to process, store, and transfer information.</a:t>
            </a:r>
            <a:endParaRPr lang="en-US" dirty="0"/>
          </a:p>
        </p:txBody>
      </p:sp>
      <p:sp>
        <p:nvSpPr>
          <p:cNvPr id="2" name="TextBox 1">
            <a:extLst>
              <a:ext uri="{FF2B5EF4-FFF2-40B4-BE49-F238E27FC236}">
                <a16:creationId xmlns:a16="http://schemas.microsoft.com/office/drawing/2014/main" id="{563164A4-A4EA-56DD-DF80-A3853A7FDA4B}"/>
              </a:ext>
            </a:extLst>
          </p:cNvPr>
          <p:cNvSpPr txBox="1"/>
          <p:nvPr/>
        </p:nvSpPr>
        <p:spPr>
          <a:xfrm>
            <a:off x="1159651" y="233770"/>
            <a:ext cx="9872699" cy="461665"/>
          </a:xfrm>
          <a:prstGeom prst="rect">
            <a:avLst/>
          </a:prstGeom>
          <a:solidFill>
            <a:schemeClr val="tx1">
              <a:alpha val="50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How Computers Represent Data Using Binary Code (0s and 1s)</a:t>
            </a: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5DCF48A-391F-D1C1-7449-8C3AFE59FD77}"/>
              </a:ext>
            </a:extLst>
          </p:cNvPr>
          <p:cNvSpPr txBox="1"/>
          <p:nvPr/>
        </p:nvSpPr>
        <p:spPr>
          <a:xfrm>
            <a:off x="2933700" y="1466807"/>
            <a:ext cx="2000250" cy="369332"/>
          </a:xfrm>
          <a:prstGeom prst="rect">
            <a:avLst/>
          </a:prstGeom>
          <a:solidFill>
            <a:srgbClr val="FFFFFF"/>
          </a:solidFill>
          <a:ln>
            <a:solidFill>
              <a:schemeClr val="bg1">
                <a:lumMod val="50000"/>
              </a:schemeClr>
            </a:solidFill>
          </a:ln>
          <a:effectLst>
            <a:outerShdw blurRad="50800" dist="38100" dir="5400000" algn="t"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b="1" dirty="0">
                <a:solidFill>
                  <a:schemeClr val="tx1"/>
                </a:solidFill>
              </a:rPr>
              <a:t>Binary Digits (Bits)</a:t>
            </a:r>
            <a:endParaRPr lang="en-US" dirty="0">
              <a:solidFill>
                <a:schemeClr val="tx1"/>
              </a:solidFill>
            </a:endParaRPr>
          </a:p>
        </p:txBody>
      </p:sp>
      <p:sp>
        <p:nvSpPr>
          <p:cNvPr id="14" name="TextBox 13">
            <a:extLst>
              <a:ext uri="{FF2B5EF4-FFF2-40B4-BE49-F238E27FC236}">
                <a16:creationId xmlns:a16="http://schemas.microsoft.com/office/drawing/2014/main" id="{FFE90E27-3F02-CB89-AF0C-7051263120C3}"/>
              </a:ext>
            </a:extLst>
          </p:cNvPr>
          <p:cNvSpPr txBox="1"/>
          <p:nvPr/>
        </p:nvSpPr>
        <p:spPr>
          <a:xfrm>
            <a:off x="7535144" y="1466807"/>
            <a:ext cx="2933699" cy="369332"/>
          </a:xfrm>
          <a:prstGeom prst="rect">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solidFill>
                  <a:schemeClr val="tx1"/>
                </a:solidFill>
              </a:rPr>
              <a:t>Combinations of Bits (Bytes)</a:t>
            </a:r>
            <a:endParaRPr lang="en-US" dirty="0">
              <a:solidFill>
                <a:schemeClr val="tx1"/>
              </a:solidFill>
            </a:endParaRPr>
          </a:p>
        </p:txBody>
      </p:sp>
      <p:pic>
        <p:nvPicPr>
          <p:cNvPr id="30" name="Picture 29">
            <a:extLst>
              <a:ext uri="{FF2B5EF4-FFF2-40B4-BE49-F238E27FC236}">
                <a16:creationId xmlns:a16="http://schemas.microsoft.com/office/drawing/2014/main" id="{2C59350D-4898-5302-07AB-BE11CC31E6BD}"/>
              </a:ext>
            </a:extLst>
          </p:cNvPr>
          <p:cNvPicPr>
            <a:picLocks noChangeAspect="1"/>
          </p:cNvPicPr>
          <p:nvPr/>
        </p:nvPicPr>
        <p:blipFill>
          <a:blip r:embed="rId3">
            <a:extLst>
              <a:ext uri="{28A0092B-C50C-407E-A947-70E740481C1C}">
                <a14:useLocalDpi xmlns:a14="http://schemas.microsoft.com/office/drawing/2010/main" val="0"/>
              </a:ext>
            </a:extLst>
          </a:blip>
          <a:srcRect l="3230" r="2593"/>
          <a:stretch>
            <a:fillRect/>
          </a:stretch>
        </p:blipFill>
        <p:spPr>
          <a:xfrm>
            <a:off x="2534517" y="2194791"/>
            <a:ext cx="2798616" cy="2173607"/>
          </a:xfrm>
          <a:custGeom>
            <a:avLst/>
            <a:gdLst>
              <a:gd name="connsiteX0" fmla="*/ 365132 w 2798616"/>
              <a:gd name="connsiteY0" fmla="*/ 0 h 2173607"/>
              <a:gd name="connsiteX1" fmla="*/ 2433484 w 2798616"/>
              <a:gd name="connsiteY1" fmla="*/ 0 h 2173607"/>
              <a:gd name="connsiteX2" fmla="*/ 2798616 w 2798616"/>
              <a:gd name="connsiteY2" fmla="*/ 365132 h 2173607"/>
              <a:gd name="connsiteX3" fmla="*/ 2798616 w 2798616"/>
              <a:gd name="connsiteY3" fmla="*/ 1825618 h 2173607"/>
              <a:gd name="connsiteX4" fmla="*/ 2575610 w 2798616"/>
              <a:gd name="connsiteY4" fmla="*/ 2162056 h 2173607"/>
              <a:gd name="connsiteX5" fmla="*/ 2538399 w 2798616"/>
              <a:gd name="connsiteY5" fmla="*/ 2173607 h 2173607"/>
              <a:gd name="connsiteX6" fmla="*/ 260217 w 2798616"/>
              <a:gd name="connsiteY6" fmla="*/ 2173607 h 2173607"/>
              <a:gd name="connsiteX7" fmla="*/ 223006 w 2798616"/>
              <a:gd name="connsiteY7" fmla="*/ 2162056 h 2173607"/>
              <a:gd name="connsiteX8" fmla="*/ 0 w 2798616"/>
              <a:gd name="connsiteY8" fmla="*/ 1825618 h 2173607"/>
              <a:gd name="connsiteX9" fmla="*/ 0 w 2798616"/>
              <a:gd name="connsiteY9" fmla="*/ 365132 h 2173607"/>
              <a:gd name="connsiteX10" fmla="*/ 365132 w 2798616"/>
              <a:gd name="connsiteY10" fmla="*/ 0 h 217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616" h="2173607">
                <a:moveTo>
                  <a:pt x="365132" y="0"/>
                </a:moveTo>
                <a:lnTo>
                  <a:pt x="2433484" y="0"/>
                </a:lnTo>
                <a:cubicBezTo>
                  <a:pt x="2635141" y="0"/>
                  <a:pt x="2798616" y="163475"/>
                  <a:pt x="2798616" y="365132"/>
                </a:cubicBezTo>
                <a:lnTo>
                  <a:pt x="2798616" y="1825618"/>
                </a:lnTo>
                <a:cubicBezTo>
                  <a:pt x="2798616" y="1976861"/>
                  <a:pt x="2706662" y="2106626"/>
                  <a:pt x="2575610" y="2162056"/>
                </a:cubicBezTo>
                <a:lnTo>
                  <a:pt x="2538399" y="2173607"/>
                </a:lnTo>
                <a:lnTo>
                  <a:pt x="260217" y="2173607"/>
                </a:lnTo>
                <a:lnTo>
                  <a:pt x="223006" y="2162056"/>
                </a:lnTo>
                <a:cubicBezTo>
                  <a:pt x="91955" y="2106626"/>
                  <a:pt x="0" y="1976861"/>
                  <a:pt x="0" y="1825618"/>
                </a:cubicBezTo>
                <a:lnTo>
                  <a:pt x="0" y="365132"/>
                </a:lnTo>
                <a:cubicBezTo>
                  <a:pt x="0" y="163475"/>
                  <a:pt x="163475" y="0"/>
                  <a:pt x="365132" y="0"/>
                </a:cubicBezTo>
                <a:close/>
              </a:path>
            </a:pathLst>
          </a:custGeom>
          <a:effectLst>
            <a:outerShdw blurRad="50800" dist="38100" dir="5400000" algn="t" rotWithShape="0">
              <a:prstClr val="black">
                <a:alpha val="40000"/>
              </a:prstClr>
            </a:outerShdw>
          </a:effectLst>
        </p:spPr>
      </p:pic>
      <p:grpSp>
        <p:nvGrpSpPr>
          <p:cNvPr id="33" name="Group 32">
            <a:extLst>
              <a:ext uri="{FF2B5EF4-FFF2-40B4-BE49-F238E27FC236}">
                <a16:creationId xmlns:a16="http://schemas.microsoft.com/office/drawing/2014/main" id="{841C12C8-6094-C6F1-67E0-1C6AF62F73FA}"/>
              </a:ext>
            </a:extLst>
          </p:cNvPr>
          <p:cNvGrpSpPr/>
          <p:nvPr/>
        </p:nvGrpSpPr>
        <p:grpSpPr>
          <a:xfrm>
            <a:off x="7535144" y="2168349"/>
            <a:ext cx="2798616" cy="2255292"/>
            <a:chOff x="8841129" y="2204542"/>
            <a:chExt cx="2798616" cy="2255292"/>
          </a:xfrm>
          <a:effectLst>
            <a:outerShdw blurRad="50800" dist="38100" dir="5400000" algn="t" rotWithShape="0">
              <a:prstClr val="black">
                <a:alpha val="40000"/>
              </a:prstClr>
            </a:outerShdw>
          </a:effectLst>
        </p:grpSpPr>
        <p:sp>
          <p:nvSpPr>
            <p:cNvPr id="32" name="Rectangle: Rounded Corners 31">
              <a:extLst>
                <a:ext uri="{FF2B5EF4-FFF2-40B4-BE49-F238E27FC236}">
                  <a16:creationId xmlns:a16="http://schemas.microsoft.com/office/drawing/2014/main" id="{3F1CEC77-E819-1BE1-B2FE-EF2722EE3244}"/>
                </a:ext>
              </a:extLst>
            </p:cNvPr>
            <p:cNvSpPr/>
            <p:nvPr/>
          </p:nvSpPr>
          <p:spPr>
            <a:xfrm>
              <a:off x="8841129" y="2204542"/>
              <a:ext cx="2798616" cy="22552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2F0E113-96F2-253F-1240-AE6D4D102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6476" y="2204542"/>
              <a:ext cx="2607921" cy="2226490"/>
            </a:xfrm>
            <a:prstGeom prst="rect">
              <a:avLst/>
            </a:prstGeom>
          </p:spPr>
        </p:pic>
      </p:grpSp>
    </p:spTree>
    <p:extLst>
      <p:ext uri="{BB962C8B-B14F-4D97-AF65-F5344CB8AC3E}">
        <p14:creationId xmlns:p14="http://schemas.microsoft.com/office/powerpoint/2010/main" val="3481753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958926-9097-AE12-9719-8C8E9421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861" y="3545723"/>
            <a:ext cx="3619500" cy="1886664"/>
          </a:xfrm>
          <a:prstGeom prst="rect">
            <a:avLst/>
          </a:prstGeom>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E2756109-6BAD-2524-2C53-568AAF004B0D}"/>
              </a:ext>
            </a:extLst>
          </p:cNvPr>
          <p:cNvSpPr/>
          <p:nvPr/>
        </p:nvSpPr>
        <p:spPr>
          <a:xfrm>
            <a:off x="814384" y="5992883"/>
            <a:ext cx="11207005" cy="718391"/>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primary purpose of computer memory is to provide fast and efficient storage for data and instructions that are actively being used by the computer's CPU. Here's why memory is essential in a computer system</a:t>
            </a:r>
          </a:p>
        </p:txBody>
      </p:sp>
      <p:sp>
        <p:nvSpPr>
          <p:cNvPr id="3" name="Rectangle 2">
            <a:extLst>
              <a:ext uri="{FF2B5EF4-FFF2-40B4-BE49-F238E27FC236}">
                <a16:creationId xmlns:a16="http://schemas.microsoft.com/office/drawing/2014/main" id="{A67ED487-9397-B782-FFC4-6FF50FBD6582}"/>
              </a:ext>
            </a:extLst>
          </p:cNvPr>
          <p:cNvSpPr/>
          <p:nvPr/>
        </p:nvSpPr>
        <p:spPr>
          <a:xfrm>
            <a:off x="198537" y="664394"/>
            <a:ext cx="11155249" cy="1130114"/>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Computer memory, often simply referred to as "memory," is a crucial component of a computer system responsible for storing and managing data and instructions that the computer's processor (CPU) needs to access during its operations. Memory enables the computer to temporarily retain and quickly retrieve the information required for various tasks.</a:t>
            </a:r>
          </a:p>
        </p:txBody>
      </p:sp>
      <p:sp>
        <p:nvSpPr>
          <p:cNvPr id="2" name="TextBox 1">
            <a:extLst>
              <a:ext uri="{FF2B5EF4-FFF2-40B4-BE49-F238E27FC236}">
                <a16:creationId xmlns:a16="http://schemas.microsoft.com/office/drawing/2014/main" id="{8A2418C2-5166-8F94-0E0D-D879BA5A2381}"/>
              </a:ext>
            </a:extLst>
          </p:cNvPr>
          <p:cNvSpPr txBox="1"/>
          <p:nvPr/>
        </p:nvSpPr>
        <p:spPr>
          <a:xfrm>
            <a:off x="198537" y="66495"/>
            <a:ext cx="5088165" cy="461665"/>
          </a:xfrm>
          <a:prstGeom prst="rect">
            <a:avLst/>
          </a:prstGeom>
          <a:solidFill>
            <a:schemeClr val="tx1">
              <a:alpha val="62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400" b="1" dirty="0">
                <a:solidFill>
                  <a:schemeClr val="bg1"/>
                </a:solidFill>
                <a:latin typeface="Raleway Black" pitchFamily="2" charset="0"/>
              </a:rPr>
              <a:t>Defining Computer Memory</a:t>
            </a:r>
            <a:endParaRPr lang="en-US" sz="2400" dirty="0">
              <a:solidFill>
                <a:schemeClr val="bg1"/>
              </a:solidFill>
              <a:latin typeface="Raleway Black" pitchFamily="2" charset="0"/>
            </a:endParaRPr>
          </a:p>
        </p:txBody>
      </p:sp>
      <p:sp>
        <p:nvSpPr>
          <p:cNvPr id="6" name="TextBox 5">
            <a:extLst>
              <a:ext uri="{FF2B5EF4-FFF2-40B4-BE49-F238E27FC236}">
                <a16:creationId xmlns:a16="http://schemas.microsoft.com/office/drawing/2014/main" id="{95226491-5D47-95F6-3AFC-5ACA4FDE4DD8}"/>
              </a:ext>
            </a:extLst>
          </p:cNvPr>
          <p:cNvSpPr txBox="1"/>
          <p:nvPr/>
        </p:nvSpPr>
        <p:spPr>
          <a:xfrm>
            <a:off x="3346231" y="5459023"/>
            <a:ext cx="8675158" cy="461665"/>
          </a:xfrm>
          <a:prstGeom prst="rect">
            <a:avLst/>
          </a:prstGeom>
          <a:solidFill>
            <a:srgbClr val="000000">
              <a:alpha val="56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sz="2400" b="1" dirty="0">
                <a:solidFill>
                  <a:schemeClr val="bg1"/>
                </a:solidFill>
                <a:latin typeface="Raleway Black" pitchFamily="2" charset="0"/>
              </a:rPr>
              <a:t>The Purpose of Computer Memory in a Computer System</a:t>
            </a:r>
            <a:endParaRPr lang="en-US" sz="2400" dirty="0">
              <a:solidFill>
                <a:schemeClr val="bg1"/>
              </a:solidFill>
              <a:latin typeface="Raleway Black" pitchFamily="2" charset="0"/>
            </a:endParaRPr>
          </a:p>
        </p:txBody>
      </p:sp>
      <p:sp>
        <p:nvSpPr>
          <p:cNvPr id="14" name="TextBox 13">
            <a:extLst>
              <a:ext uri="{FF2B5EF4-FFF2-40B4-BE49-F238E27FC236}">
                <a16:creationId xmlns:a16="http://schemas.microsoft.com/office/drawing/2014/main" id="{1F7708DF-D67D-4CF6-7D26-31EEF71506B7}"/>
              </a:ext>
            </a:extLst>
          </p:cNvPr>
          <p:cNvSpPr txBox="1"/>
          <p:nvPr/>
        </p:nvSpPr>
        <p:spPr>
          <a:xfrm>
            <a:off x="498802" y="7731111"/>
            <a:ext cx="10137566" cy="523220"/>
          </a:xfrm>
          <a:prstGeom prst="rect">
            <a:avLst/>
          </a:prstGeom>
          <a:noFill/>
        </p:spPr>
        <p:txBody>
          <a:bodyPr wrap="square" rtlCol="0">
            <a:spAutoFit/>
          </a:bodyPr>
          <a:lstStyle/>
          <a:p>
            <a:r>
              <a:rPr lang="en-US" sz="1400" b="1" dirty="0">
                <a:solidFill>
                  <a:schemeClr val="bg1"/>
                </a:solidFill>
              </a:rPr>
              <a:t>Virtual Memory:</a:t>
            </a:r>
            <a:r>
              <a:rPr lang="en-US" sz="1400" dirty="0">
                <a:solidFill>
                  <a:schemeClr val="bg1"/>
                </a:solidFill>
              </a:rPr>
              <a:t> Modern computer systems employ virtual memory, which uses a combination of physical RAM and storage devices like hard drives to provide the illusion of a larger memory capacity. This ensures that the computer can handle large and complex tasks.</a:t>
            </a:r>
          </a:p>
        </p:txBody>
      </p:sp>
      <p:pic>
        <p:nvPicPr>
          <p:cNvPr id="9" name="Picture 8">
            <a:extLst>
              <a:ext uri="{FF2B5EF4-FFF2-40B4-BE49-F238E27FC236}">
                <a16:creationId xmlns:a16="http://schemas.microsoft.com/office/drawing/2014/main" id="{44899B33-D3BB-BB5E-B8C4-F5790DAA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889" y="3025595"/>
            <a:ext cx="3619500" cy="1886664"/>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2909A999-2C4B-2A1A-C7C1-8326AFA45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917" y="2451669"/>
            <a:ext cx="3619500" cy="1886664"/>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8F1A7CBC-E737-CEA7-8024-C60C61CD1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97" y="2458202"/>
            <a:ext cx="6035043" cy="3536816"/>
          </a:xfrm>
          <a:prstGeom prst="rect">
            <a:avLst/>
          </a:prstGeom>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1531B162-C486-95C8-1B8F-3F49436F3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7749" y="2478831"/>
            <a:ext cx="3779168" cy="237963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743152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DD5711C-D2CF-D864-BF33-4D6AB9FD5B00}"/>
              </a:ext>
            </a:extLst>
          </p:cNvPr>
          <p:cNvSpPr/>
          <p:nvPr/>
        </p:nvSpPr>
        <p:spPr>
          <a:xfrm>
            <a:off x="7777655" y="716096"/>
            <a:ext cx="4120055" cy="5936951"/>
          </a:xfrm>
          <a:prstGeom prst="rect">
            <a:avLst/>
          </a:prstGeom>
          <a:solidFill>
            <a:srgbClr val="000000">
              <a:alpha val="60000"/>
            </a:srgb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A7385BEE-9667-0550-1566-D12FA57AEAD4}"/>
              </a:ext>
            </a:extLst>
          </p:cNvPr>
          <p:cNvSpPr/>
          <p:nvPr/>
        </p:nvSpPr>
        <p:spPr>
          <a:xfrm>
            <a:off x="8009806" y="1156923"/>
            <a:ext cx="3638531" cy="5071717"/>
          </a:xfrm>
          <a:prstGeom prst="rect">
            <a:avLst/>
          </a:prstGeom>
          <a:solidFill>
            <a:srgbClr val="FFFFFF">
              <a:alpha val="30196"/>
            </a:srgbClr>
          </a:solidFill>
          <a:ln>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2C0D897-795F-DDD9-91C1-D2701B85908C}"/>
              </a:ext>
            </a:extLst>
          </p:cNvPr>
          <p:cNvSpPr/>
          <p:nvPr/>
        </p:nvSpPr>
        <p:spPr>
          <a:xfrm>
            <a:off x="176899" y="3861858"/>
            <a:ext cx="3284737" cy="2674398"/>
          </a:xfrm>
          <a:prstGeom prst="rect">
            <a:avLst/>
          </a:prstGeom>
          <a:solidFill>
            <a:srgbClr val="0D0D0D">
              <a:alpha val="60000"/>
            </a:srgb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FE83EC-9165-05BD-F751-4ECC0B2B64B6}"/>
              </a:ext>
            </a:extLst>
          </p:cNvPr>
          <p:cNvSpPr/>
          <p:nvPr/>
        </p:nvSpPr>
        <p:spPr>
          <a:xfrm>
            <a:off x="3854166" y="3891485"/>
            <a:ext cx="3284737" cy="2674398"/>
          </a:xfrm>
          <a:prstGeom prst="rect">
            <a:avLst/>
          </a:prstGeom>
          <a:solidFill>
            <a:srgbClr val="000000">
              <a:alpha val="60000"/>
            </a:srgb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E2C978D-B78B-A0EF-F78B-4FD98AF0BF64}"/>
              </a:ext>
            </a:extLst>
          </p:cNvPr>
          <p:cNvSpPr/>
          <p:nvPr/>
        </p:nvSpPr>
        <p:spPr>
          <a:xfrm>
            <a:off x="165740" y="749250"/>
            <a:ext cx="3284737" cy="2674398"/>
          </a:xfrm>
          <a:prstGeom prst="rect">
            <a:avLst/>
          </a:prstGeom>
          <a:solidFill>
            <a:srgbClr val="0D0D0D">
              <a:alpha val="60000"/>
            </a:srgbClr>
          </a:solidFill>
          <a:effectLst>
            <a:outerShdw blurRad="63500" sx="102000" sy="102000" algn="c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58007D-8756-78C0-663B-6AC535115CD6}"/>
              </a:ext>
            </a:extLst>
          </p:cNvPr>
          <p:cNvSpPr/>
          <p:nvPr/>
        </p:nvSpPr>
        <p:spPr>
          <a:xfrm>
            <a:off x="3865326" y="745724"/>
            <a:ext cx="3284737" cy="2674398"/>
          </a:xfrm>
          <a:prstGeom prst="rect">
            <a:avLst/>
          </a:prstGeom>
          <a:solidFill>
            <a:srgbClr val="0D0D0D">
              <a:alpha val="60000"/>
            </a:srgb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9994E6-0EF7-20A7-D105-EDFB801425E0}"/>
              </a:ext>
            </a:extLst>
          </p:cNvPr>
          <p:cNvSpPr txBox="1"/>
          <p:nvPr/>
        </p:nvSpPr>
        <p:spPr>
          <a:xfrm>
            <a:off x="176899" y="1426980"/>
            <a:ext cx="3284737" cy="160043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RAM is the primary volatile memory in a computer.</a:t>
            </a:r>
          </a:p>
          <a:p>
            <a:pPr marL="171450" indent="-171450">
              <a:buFont typeface="Arial" panose="020B0604020202020204" pitchFamily="34" charset="0"/>
              <a:buChar char="•"/>
            </a:pPr>
            <a:r>
              <a:rPr lang="en-US" sz="1400" dirty="0">
                <a:solidFill>
                  <a:schemeClr val="bg1"/>
                </a:solidFill>
              </a:rPr>
              <a:t>It stores data and program instructions that the CPU actively uses during operations.</a:t>
            </a:r>
          </a:p>
          <a:p>
            <a:pPr marL="171450" indent="-171450">
              <a:buFont typeface="Arial" panose="020B0604020202020204" pitchFamily="34" charset="0"/>
              <a:buChar char="•"/>
            </a:pPr>
            <a:r>
              <a:rPr lang="en-US" sz="1400" dirty="0">
                <a:solidFill>
                  <a:schemeClr val="bg1"/>
                </a:solidFill>
              </a:rPr>
              <a:t>RAM is fast but loses its contents when the computer is powered off.</a:t>
            </a:r>
          </a:p>
        </p:txBody>
      </p:sp>
      <p:sp>
        <p:nvSpPr>
          <p:cNvPr id="3" name="TextBox 2">
            <a:extLst>
              <a:ext uri="{FF2B5EF4-FFF2-40B4-BE49-F238E27FC236}">
                <a16:creationId xmlns:a16="http://schemas.microsoft.com/office/drawing/2014/main" id="{9FAE096A-1E03-96C9-243A-E776440A1F53}"/>
              </a:ext>
            </a:extLst>
          </p:cNvPr>
          <p:cNvSpPr txBox="1"/>
          <p:nvPr/>
        </p:nvSpPr>
        <p:spPr>
          <a:xfrm>
            <a:off x="1494536" y="130903"/>
            <a:ext cx="4477109" cy="461665"/>
          </a:xfrm>
          <a:prstGeom prst="rect">
            <a:avLst/>
          </a:prstGeom>
          <a:solidFill>
            <a:srgbClr val="000000">
              <a:alpha val="56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400" b="1" dirty="0">
                <a:solidFill>
                  <a:schemeClr val="bg1"/>
                </a:solidFill>
                <a:latin typeface="Raleway Black" pitchFamily="2" charset="0"/>
              </a:rPr>
              <a:t>Types of Computer Memory</a:t>
            </a:r>
            <a:endParaRPr lang="en-US" sz="2400" dirty="0">
              <a:solidFill>
                <a:schemeClr val="bg1"/>
              </a:solidFill>
              <a:latin typeface="Raleway Black" pitchFamily="2" charset="0"/>
            </a:endParaRPr>
          </a:p>
        </p:txBody>
      </p:sp>
      <p:sp>
        <p:nvSpPr>
          <p:cNvPr id="4" name="TextBox 3">
            <a:extLst>
              <a:ext uri="{FF2B5EF4-FFF2-40B4-BE49-F238E27FC236}">
                <a16:creationId xmlns:a16="http://schemas.microsoft.com/office/drawing/2014/main" id="{DC00CFFE-0A4E-4277-50B3-7A99458476FF}"/>
              </a:ext>
            </a:extLst>
          </p:cNvPr>
          <p:cNvSpPr txBox="1"/>
          <p:nvPr/>
        </p:nvSpPr>
        <p:spPr>
          <a:xfrm>
            <a:off x="384801" y="929548"/>
            <a:ext cx="2868935" cy="338554"/>
          </a:xfrm>
          <a:prstGeom prst="rect">
            <a:avLst/>
          </a:prstGeom>
          <a:noFill/>
        </p:spPr>
        <p:txBody>
          <a:bodyPr wrap="square" rtlCol="0">
            <a:spAutoFit/>
          </a:bodyPr>
          <a:lstStyle/>
          <a:p>
            <a:pPr algn="ctr"/>
            <a:r>
              <a:rPr lang="en-US" sz="1600" b="1" dirty="0">
                <a:solidFill>
                  <a:schemeClr val="bg1"/>
                </a:solidFill>
              </a:rPr>
              <a:t>RAM (Random Access Memory)</a:t>
            </a:r>
            <a:endParaRPr lang="en-US" sz="1600" dirty="0">
              <a:solidFill>
                <a:schemeClr val="bg1"/>
              </a:solidFill>
            </a:endParaRPr>
          </a:p>
        </p:txBody>
      </p:sp>
      <p:sp>
        <p:nvSpPr>
          <p:cNvPr id="26" name="TextBox 25">
            <a:extLst>
              <a:ext uri="{FF2B5EF4-FFF2-40B4-BE49-F238E27FC236}">
                <a16:creationId xmlns:a16="http://schemas.microsoft.com/office/drawing/2014/main" id="{6DB6561E-1051-5D08-75BE-183C5C4C5B31}"/>
              </a:ext>
            </a:extLst>
          </p:cNvPr>
          <p:cNvSpPr txBox="1"/>
          <p:nvPr/>
        </p:nvSpPr>
        <p:spPr>
          <a:xfrm>
            <a:off x="3854167" y="1415116"/>
            <a:ext cx="3284737" cy="160043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rPr>
              <a:t>ROM is non-volatile memory used to store essential system firmware and instructions.</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400" dirty="0">
                <a:solidFill>
                  <a:schemeClr val="bg1"/>
                </a:solidFill>
              </a:rPr>
              <a:t>ROM is responsible for booting up the computer and initializing hardware.</a:t>
            </a:r>
          </a:p>
          <a:p>
            <a:pPr marL="171450" indent="-171450">
              <a:buFont typeface="Arial" panose="020B0604020202020204" pitchFamily="34" charset="0"/>
              <a:buChar char="•"/>
            </a:pPr>
            <a:r>
              <a:rPr lang="en-US" sz="1400" dirty="0">
                <a:solidFill>
                  <a:schemeClr val="bg1"/>
                </a:solidFill>
              </a:rPr>
              <a:t>It retains its data even when the computer is turned off.</a:t>
            </a:r>
          </a:p>
        </p:txBody>
      </p:sp>
      <p:sp>
        <p:nvSpPr>
          <p:cNvPr id="27" name="TextBox 26">
            <a:extLst>
              <a:ext uri="{FF2B5EF4-FFF2-40B4-BE49-F238E27FC236}">
                <a16:creationId xmlns:a16="http://schemas.microsoft.com/office/drawing/2014/main" id="{78441825-4A0E-346E-F9E3-0174ED88B1EE}"/>
              </a:ext>
            </a:extLst>
          </p:cNvPr>
          <p:cNvSpPr txBox="1"/>
          <p:nvPr/>
        </p:nvSpPr>
        <p:spPr>
          <a:xfrm>
            <a:off x="4062069" y="935436"/>
            <a:ext cx="2868935" cy="338554"/>
          </a:xfrm>
          <a:prstGeom prst="rect">
            <a:avLst/>
          </a:prstGeom>
          <a:noFill/>
        </p:spPr>
        <p:txBody>
          <a:bodyPr wrap="square" rtlCol="0">
            <a:spAutoFit/>
          </a:bodyPr>
          <a:lstStyle/>
          <a:p>
            <a:pPr algn="ctr"/>
            <a:r>
              <a:rPr lang="en-US" sz="1600" b="1" dirty="0">
                <a:solidFill>
                  <a:schemeClr val="bg1"/>
                </a:solidFill>
              </a:rPr>
              <a:t>ROM (Read-Only Memory)</a:t>
            </a:r>
            <a:endParaRPr lang="en-US" sz="1600" dirty="0">
              <a:solidFill>
                <a:schemeClr val="bg1"/>
              </a:solidFill>
            </a:endParaRPr>
          </a:p>
        </p:txBody>
      </p:sp>
      <p:sp>
        <p:nvSpPr>
          <p:cNvPr id="28" name="TextBox 27">
            <a:extLst>
              <a:ext uri="{FF2B5EF4-FFF2-40B4-BE49-F238E27FC236}">
                <a16:creationId xmlns:a16="http://schemas.microsoft.com/office/drawing/2014/main" id="{F370E1E1-7094-FF1C-4967-2124039D5632}"/>
              </a:ext>
            </a:extLst>
          </p:cNvPr>
          <p:cNvSpPr txBox="1"/>
          <p:nvPr/>
        </p:nvSpPr>
        <p:spPr>
          <a:xfrm>
            <a:off x="176899" y="4624828"/>
            <a:ext cx="3284737"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chemeClr val="bg1"/>
                </a:solidFill>
              </a:rPr>
              <a:t>Cache memory is a small, high-speed memory unit located closer to the CPU.</a:t>
            </a:r>
          </a:p>
          <a:p>
            <a:pPr marL="171450" indent="-171450">
              <a:buFont typeface="Arial" panose="020B0604020202020204" pitchFamily="34" charset="0"/>
              <a:buChar char="•"/>
            </a:pPr>
            <a:r>
              <a:rPr lang="en-US" sz="1400" dirty="0">
                <a:solidFill>
                  <a:schemeClr val="bg1"/>
                </a:solidFill>
              </a:rPr>
              <a:t>It stores frequently accessed data and instructions to accelerate processing.</a:t>
            </a:r>
          </a:p>
          <a:p>
            <a:pPr marL="171450" indent="-171450">
              <a:buFont typeface="Arial" panose="020B0604020202020204" pitchFamily="34" charset="0"/>
              <a:buChar char="•"/>
            </a:pPr>
            <a:r>
              <a:rPr lang="en-US" sz="1400" dirty="0">
                <a:solidFill>
                  <a:schemeClr val="bg1"/>
                </a:solidFill>
              </a:rPr>
              <a:t>Cache memory improves the overall speed and efficiency of the computer.</a:t>
            </a:r>
          </a:p>
        </p:txBody>
      </p:sp>
      <p:sp>
        <p:nvSpPr>
          <p:cNvPr id="29" name="TextBox 28">
            <a:extLst>
              <a:ext uri="{FF2B5EF4-FFF2-40B4-BE49-F238E27FC236}">
                <a16:creationId xmlns:a16="http://schemas.microsoft.com/office/drawing/2014/main" id="{891ADB3B-DDFF-E57C-A635-54CBCB6D68FD}"/>
              </a:ext>
            </a:extLst>
          </p:cNvPr>
          <p:cNvSpPr txBox="1"/>
          <p:nvPr/>
        </p:nvSpPr>
        <p:spPr>
          <a:xfrm>
            <a:off x="384801" y="4136273"/>
            <a:ext cx="2868935" cy="338554"/>
          </a:xfrm>
          <a:prstGeom prst="rect">
            <a:avLst/>
          </a:prstGeom>
          <a:noFill/>
        </p:spPr>
        <p:txBody>
          <a:bodyPr wrap="square" rtlCol="0">
            <a:spAutoFit/>
          </a:bodyPr>
          <a:lstStyle/>
          <a:p>
            <a:pPr algn="ctr"/>
            <a:r>
              <a:rPr lang="en-US" sz="1600" b="1" dirty="0">
                <a:solidFill>
                  <a:schemeClr val="bg1"/>
                </a:solidFill>
              </a:rPr>
              <a:t>Cache Memory</a:t>
            </a:r>
            <a:endParaRPr lang="en-US" sz="1600" dirty="0">
              <a:solidFill>
                <a:schemeClr val="bg1"/>
              </a:solidFill>
            </a:endParaRPr>
          </a:p>
        </p:txBody>
      </p:sp>
      <p:sp>
        <p:nvSpPr>
          <p:cNvPr id="31" name="TextBox 30">
            <a:extLst>
              <a:ext uri="{FF2B5EF4-FFF2-40B4-BE49-F238E27FC236}">
                <a16:creationId xmlns:a16="http://schemas.microsoft.com/office/drawing/2014/main" id="{839EBBC1-C53C-6C6E-6F3D-2B021C4AAC02}"/>
              </a:ext>
            </a:extLst>
          </p:cNvPr>
          <p:cNvSpPr txBox="1"/>
          <p:nvPr/>
        </p:nvSpPr>
        <p:spPr>
          <a:xfrm>
            <a:off x="3865327" y="4481074"/>
            <a:ext cx="3284737" cy="1815882"/>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rPr>
              <a:t>It allows the computer to handle large tasks by swapping data between RAM and storage as needed.</a:t>
            </a:r>
          </a:p>
          <a:p>
            <a:pPr marL="171450" indent="-171450">
              <a:buFont typeface="Arial" panose="020B0604020202020204" pitchFamily="34" charset="0"/>
              <a:buChar char="•"/>
            </a:pPr>
            <a:r>
              <a:rPr lang="en-US" sz="1400" dirty="0">
                <a:solidFill>
                  <a:schemeClr val="bg1"/>
                </a:solidFill>
              </a:rPr>
              <a:t>Virtual memory is a combination of physical RAM and storage space used when RAM capacity is exceeded.</a:t>
            </a:r>
          </a:p>
          <a:p>
            <a:pPr marL="171450" indent="-171450">
              <a:buFont typeface="Arial" panose="020B0604020202020204" pitchFamily="34" charset="0"/>
              <a:buChar char="•"/>
            </a:pPr>
            <a:r>
              <a:rPr lang="en-US" sz="1400" dirty="0">
                <a:solidFill>
                  <a:schemeClr val="bg1"/>
                </a:solidFill>
              </a:rPr>
              <a:t>Virtual memory ensures the system can run complex applications smoothly.</a:t>
            </a:r>
          </a:p>
        </p:txBody>
      </p:sp>
      <p:sp>
        <p:nvSpPr>
          <p:cNvPr id="32" name="TextBox 31">
            <a:extLst>
              <a:ext uri="{FF2B5EF4-FFF2-40B4-BE49-F238E27FC236}">
                <a16:creationId xmlns:a16="http://schemas.microsoft.com/office/drawing/2014/main" id="{1C616DB3-6FF2-3D4E-2893-C8182E80542D}"/>
              </a:ext>
            </a:extLst>
          </p:cNvPr>
          <p:cNvSpPr txBox="1"/>
          <p:nvPr/>
        </p:nvSpPr>
        <p:spPr>
          <a:xfrm>
            <a:off x="4073226" y="4115641"/>
            <a:ext cx="2868935" cy="338554"/>
          </a:xfrm>
          <a:prstGeom prst="rect">
            <a:avLst/>
          </a:prstGeom>
          <a:noFill/>
        </p:spPr>
        <p:txBody>
          <a:bodyPr wrap="square" rtlCol="0">
            <a:spAutoFit/>
          </a:bodyPr>
          <a:lstStyle/>
          <a:p>
            <a:pPr algn="ctr"/>
            <a:r>
              <a:rPr lang="en-US" sz="1600" b="1" dirty="0">
                <a:solidFill>
                  <a:schemeClr val="bg1"/>
                </a:solidFill>
              </a:rPr>
              <a:t>Virtual Memory</a:t>
            </a:r>
            <a:endParaRPr lang="en-US" sz="1600" dirty="0">
              <a:solidFill>
                <a:schemeClr val="bg1"/>
              </a:solidFill>
            </a:endParaRPr>
          </a:p>
        </p:txBody>
      </p:sp>
      <p:sp>
        <p:nvSpPr>
          <p:cNvPr id="42" name="TextBox 41">
            <a:extLst>
              <a:ext uri="{FF2B5EF4-FFF2-40B4-BE49-F238E27FC236}">
                <a16:creationId xmlns:a16="http://schemas.microsoft.com/office/drawing/2014/main" id="{376A4B12-38B0-B0EC-79D0-E871D5337597}"/>
              </a:ext>
            </a:extLst>
          </p:cNvPr>
          <p:cNvSpPr txBox="1"/>
          <p:nvPr/>
        </p:nvSpPr>
        <p:spPr>
          <a:xfrm>
            <a:off x="8933792" y="1220779"/>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Register</a:t>
            </a:r>
          </a:p>
        </p:txBody>
      </p:sp>
      <p:sp>
        <p:nvSpPr>
          <p:cNvPr id="43" name="TextBox 42">
            <a:extLst>
              <a:ext uri="{FF2B5EF4-FFF2-40B4-BE49-F238E27FC236}">
                <a16:creationId xmlns:a16="http://schemas.microsoft.com/office/drawing/2014/main" id="{00DC4D98-03A7-5695-8951-EF6E49539A7B}"/>
              </a:ext>
            </a:extLst>
          </p:cNvPr>
          <p:cNvSpPr txBox="1"/>
          <p:nvPr/>
        </p:nvSpPr>
        <p:spPr>
          <a:xfrm>
            <a:off x="8933792" y="1949693"/>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cache</a:t>
            </a:r>
          </a:p>
        </p:txBody>
      </p:sp>
      <p:sp>
        <p:nvSpPr>
          <p:cNvPr id="44" name="TextBox 43">
            <a:extLst>
              <a:ext uri="{FF2B5EF4-FFF2-40B4-BE49-F238E27FC236}">
                <a16:creationId xmlns:a16="http://schemas.microsoft.com/office/drawing/2014/main" id="{E28E92ED-57B6-982B-E8C9-5098B4ECEE68}"/>
              </a:ext>
            </a:extLst>
          </p:cNvPr>
          <p:cNvSpPr txBox="1"/>
          <p:nvPr/>
        </p:nvSpPr>
        <p:spPr>
          <a:xfrm>
            <a:off x="8933792" y="2668857"/>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Main memory</a:t>
            </a:r>
          </a:p>
        </p:txBody>
      </p:sp>
      <p:sp>
        <p:nvSpPr>
          <p:cNvPr id="45" name="TextBox 44">
            <a:extLst>
              <a:ext uri="{FF2B5EF4-FFF2-40B4-BE49-F238E27FC236}">
                <a16:creationId xmlns:a16="http://schemas.microsoft.com/office/drawing/2014/main" id="{42EC971E-B83E-E15F-5256-56A464610DEE}"/>
              </a:ext>
            </a:extLst>
          </p:cNvPr>
          <p:cNvSpPr txBox="1"/>
          <p:nvPr/>
        </p:nvSpPr>
        <p:spPr>
          <a:xfrm>
            <a:off x="8933792" y="3492526"/>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Electronic disk</a:t>
            </a:r>
          </a:p>
        </p:txBody>
      </p:sp>
      <p:sp>
        <p:nvSpPr>
          <p:cNvPr id="46" name="TextBox 45">
            <a:extLst>
              <a:ext uri="{FF2B5EF4-FFF2-40B4-BE49-F238E27FC236}">
                <a16:creationId xmlns:a16="http://schemas.microsoft.com/office/drawing/2014/main" id="{07F7E8CA-2ECE-8FE2-7A79-4EADB83DAB5F}"/>
              </a:ext>
            </a:extLst>
          </p:cNvPr>
          <p:cNvSpPr txBox="1"/>
          <p:nvPr/>
        </p:nvSpPr>
        <p:spPr>
          <a:xfrm>
            <a:off x="8933792" y="4251473"/>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Magnetic disk</a:t>
            </a:r>
          </a:p>
        </p:txBody>
      </p:sp>
      <p:sp>
        <p:nvSpPr>
          <p:cNvPr id="47" name="TextBox 46">
            <a:extLst>
              <a:ext uri="{FF2B5EF4-FFF2-40B4-BE49-F238E27FC236}">
                <a16:creationId xmlns:a16="http://schemas.microsoft.com/office/drawing/2014/main" id="{1EA42A56-4964-0BE9-AA52-60955932011B}"/>
              </a:ext>
            </a:extLst>
          </p:cNvPr>
          <p:cNvSpPr txBox="1"/>
          <p:nvPr/>
        </p:nvSpPr>
        <p:spPr>
          <a:xfrm>
            <a:off x="8933792" y="5006493"/>
            <a:ext cx="1765739" cy="369332"/>
          </a:xfrm>
          <a:prstGeom prst="rect">
            <a:avLst/>
          </a:prstGeom>
          <a:solidFill>
            <a:schemeClr val="tx1"/>
          </a:solidFill>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optical disk</a:t>
            </a:r>
          </a:p>
        </p:txBody>
      </p:sp>
      <p:sp>
        <p:nvSpPr>
          <p:cNvPr id="48" name="TextBox 47">
            <a:extLst>
              <a:ext uri="{FF2B5EF4-FFF2-40B4-BE49-F238E27FC236}">
                <a16:creationId xmlns:a16="http://schemas.microsoft.com/office/drawing/2014/main" id="{146AB402-CD72-9FD3-56EB-8F7662D99AD0}"/>
              </a:ext>
            </a:extLst>
          </p:cNvPr>
          <p:cNvSpPr txBox="1"/>
          <p:nvPr/>
        </p:nvSpPr>
        <p:spPr>
          <a:xfrm>
            <a:off x="8933792" y="5725657"/>
            <a:ext cx="1765739" cy="369332"/>
          </a:xfrm>
          <a:prstGeom prst="rect">
            <a:avLst/>
          </a:prstGeom>
          <a:solidFill>
            <a:schemeClr val="tx1"/>
          </a:solidFill>
          <a:ln>
            <a:solidFill>
              <a:srgbClr val="FFFFFF"/>
            </a:solidFill>
          </a:ln>
          <a:effectLst>
            <a:softEdge rad="31750"/>
          </a:effectLst>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Magnetic tapes</a:t>
            </a:r>
          </a:p>
        </p:txBody>
      </p:sp>
      <p:sp>
        <p:nvSpPr>
          <p:cNvPr id="50" name="Arrow: Down 49">
            <a:extLst>
              <a:ext uri="{FF2B5EF4-FFF2-40B4-BE49-F238E27FC236}">
                <a16:creationId xmlns:a16="http://schemas.microsoft.com/office/drawing/2014/main" id="{2E5224BB-C804-7CA6-34C5-01CE5DB4DF81}"/>
              </a:ext>
            </a:extLst>
          </p:cNvPr>
          <p:cNvSpPr/>
          <p:nvPr/>
        </p:nvSpPr>
        <p:spPr>
          <a:xfrm flipV="1">
            <a:off x="9849821" y="1630629"/>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Down 60">
            <a:extLst>
              <a:ext uri="{FF2B5EF4-FFF2-40B4-BE49-F238E27FC236}">
                <a16:creationId xmlns:a16="http://schemas.microsoft.com/office/drawing/2014/main" id="{46B0C5D0-333A-2060-90AC-5B8CA383A5B7}"/>
              </a:ext>
            </a:extLst>
          </p:cNvPr>
          <p:cNvSpPr/>
          <p:nvPr/>
        </p:nvSpPr>
        <p:spPr>
          <a:xfrm>
            <a:off x="9735857" y="1655975"/>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rrow: Down 61">
            <a:extLst>
              <a:ext uri="{FF2B5EF4-FFF2-40B4-BE49-F238E27FC236}">
                <a16:creationId xmlns:a16="http://schemas.microsoft.com/office/drawing/2014/main" id="{FEC2AFA9-E7CE-1E24-267A-871E5E3CB193}"/>
              </a:ext>
            </a:extLst>
          </p:cNvPr>
          <p:cNvSpPr/>
          <p:nvPr/>
        </p:nvSpPr>
        <p:spPr>
          <a:xfrm flipV="1">
            <a:off x="9849821" y="2335381"/>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Arrow: Down 62">
            <a:extLst>
              <a:ext uri="{FF2B5EF4-FFF2-40B4-BE49-F238E27FC236}">
                <a16:creationId xmlns:a16="http://schemas.microsoft.com/office/drawing/2014/main" id="{5E1DB67C-93EA-261A-89F2-3EA1C9448146}"/>
              </a:ext>
            </a:extLst>
          </p:cNvPr>
          <p:cNvSpPr/>
          <p:nvPr/>
        </p:nvSpPr>
        <p:spPr>
          <a:xfrm>
            <a:off x="9735857" y="2371237"/>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Arrow: Down 63">
            <a:extLst>
              <a:ext uri="{FF2B5EF4-FFF2-40B4-BE49-F238E27FC236}">
                <a16:creationId xmlns:a16="http://schemas.microsoft.com/office/drawing/2014/main" id="{C53655C2-15E6-D4B3-2AE0-DFE0FA6ED140}"/>
              </a:ext>
            </a:extLst>
          </p:cNvPr>
          <p:cNvSpPr/>
          <p:nvPr/>
        </p:nvSpPr>
        <p:spPr>
          <a:xfrm flipV="1">
            <a:off x="9849821" y="3152848"/>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Arrow: Down 64">
            <a:extLst>
              <a:ext uri="{FF2B5EF4-FFF2-40B4-BE49-F238E27FC236}">
                <a16:creationId xmlns:a16="http://schemas.microsoft.com/office/drawing/2014/main" id="{6F3ECCFB-007F-9B05-57E8-2BCF73533F41}"/>
              </a:ext>
            </a:extLst>
          </p:cNvPr>
          <p:cNvSpPr/>
          <p:nvPr/>
        </p:nvSpPr>
        <p:spPr>
          <a:xfrm>
            <a:off x="9735857" y="3188704"/>
            <a:ext cx="92905"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Arrow: Down 65">
            <a:extLst>
              <a:ext uri="{FF2B5EF4-FFF2-40B4-BE49-F238E27FC236}">
                <a16:creationId xmlns:a16="http://schemas.microsoft.com/office/drawing/2014/main" id="{31D5ADA2-78E1-6CB3-C89D-FFB56BFE8579}"/>
              </a:ext>
            </a:extLst>
          </p:cNvPr>
          <p:cNvSpPr/>
          <p:nvPr/>
        </p:nvSpPr>
        <p:spPr>
          <a:xfrm flipV="1">
            <a:off x="9849821" y="3874459"/>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row: Down 66">
            <a:extLst>
              <a:ext uri="{FF2B5EF4-FFF2-40B4-BE49-F238E27FC236}">
                <a16:creationId xmlns:a16="http://schemas.microsoft.com/office/drawing/2014/main" id="{71C62301-9B6D-1701-618D-CC1529752D61}"/>
              </a:ext>
            </a:extLst>
          </p:cNvPr>
          <p:cNvSpPr/>
          <p:nvPr/>
        </p:nvSpPr>
        <p:spPr>
          <a:xfrm>
            <a:off x="9735857" y="3910315"/>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Arrow: Down 67">
            <a:extLst>
              <a:ext uri="{FF2B5EF4-FFF2-40B4-BE49-F238E27FC236}">
                <a16:creationId xmlns:a16="http://schemas.microsoft.com/office/drawing/2014/main" id="{91B8227C-2345-48E1-C8D5-83DB5CD00A11}"/>
              </a:ext>
            </a:extLst>
          </p:cNvPr>
          <p:cNvSpPr/>
          <p:nvPr/>
        </p:nvSpPr>
        <p:spPr>
          <a:xfrm flipV="1">
            <a:off x="9849821" y="4656661"/>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Arrow: Down 68">
            <a:extLst>
              <a:ext uri="{FF2B5EF4-FFF2-40B4-BE49-F238E27FC236}">
                <a16:creationId xmlns:a16="http://schemas.microsoft.com/office/drawing/2014/main" id="{B85CA6C7-C43D-5E59-B3B5-0F62E13C1AEF}"/>
              </a:ext>
            </a:extLst>
          </p:cNvPr>
          <p:cNvSpPr/>
          <p:nvPr/>
        </p:nvSpPr>
        <p:spPr>
          <a:xfrm>
            <a:off x="9735857" y="4692517"/>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Down 70">
            <a:extLst>
              <a:ext uri="{FF2B5EF4-FFF2-40B4-BE49-F238E27FC236}">
                <a16:creationId xmlns:a16="http://schemas.microsoft.com/office/drawing/2014/main" id="{175C45FC-191B-46BB-8FC3-E7727EE1F4D8}"/>
              </a:ext>
            </a:extLst>
          </p:cNvPr>
          <p:cNvSpPr/>
          <p:nvPr/>
        </p:nvSpPr>
        <p:spPr>
          <a:xfrm flipV="1">
            <a:off x="9854336" y="5401229"/>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Down 71">
            <a:extLst>
              <a:ext uri="{FF2B5EF4-FFF2-40B4-BE49-F238E27FC236}">
                <a16:creationId xmlns:a16="http://schemas.microsoft.com/office/drawing/2014/main" id="{32356D31-AA0A-8683-DA13-EF8BC79CF731}"/>
              </a:ext>
            </a:extLst>
          </p:cNvPr>
          <p:cNvSpPr/>
          <p:nvPr/>
        </p:nvSpPr>
        <p:spPr>
          <a:xfrm>
            <a:off x="9740372" y="5437085"/>
            <a:ext cx="92906" cy="26727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Down 72">
            <a:extLst>
              <a:ext uri="{FF2B5EF4-FFF2-40B4-BE49-F238E27FC236}">
                <a16:creationId xmlns:a16="http://schemas.microsoft.com/office/drawing/2014/main" id="{E52E2B8B-D76B-E741-94E6-9F192E6DD3AD}"/>
              </a:ext>
            </a:extLst>
          </p:cNvPr>
          <p:cNvSpPr/>
          <p:nvPr/>
        </p:nvSpPr>
        <p:spPr>
          <a:xfrm flipV="1">
            <a:off x="7858116" y="816079"/>
            <a:ext cx="92905" cy="267274"/>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08933956-8674-5BE1-636C-0DFFAAA19BA8}"/>
              </a:ext>
            </a:extLst>
          </p:cNvPr>
          <p:cNvSpPr txBox="1"/>
          <p:nvPr/>
        </p:nvSpPr>
        <p:spPr>
          <a:xfrm>
            <a:off x="7915216" y="753647"/>
            <a:ext cx="1291850" cy="307777"/>
          </a:xfrm>
          <a:prstGeom prst="rect">
            <a:avLst/>
          </a:prstGeom>
          <a:noFill/>
        </p:spPr>
        <p:txBody>
          <a:bodyPr wrap="square" rtlCol="0">
            <a:spAutoFit/>
          </a:bodyPr>
          <a:lstStyle/>
          <a:p>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Faster Access</a:t>
            </a:r>
          </a:p>
        </p:txBody>
      </p:sp>
      <p:sp>
        <p:nvSpPr>
          <p:cNvPr id="77" name="TextBox 76">
            <a:extLst>
              <a:ext uri="{FF2B5EF4-FFF2-40B4-BE49-F238E27FC236}">
                <a16:creationId xmlns:a16="http://schemas.microsoft.com/office/drawing/2014/main" id="{D09DE1BF-7EE1-426D-99C9-2CCF6A463AA6}"/>
              </a:ext>
            </a:extLst>
          </p:cNvPr>
          <p:cNvSpPr txBox="1"/>
          <p:nvPr/>
        </p:nvSpPr>
        <p:spPr>
          <a:xfrm>
            <a:off x="10321158" y="6284449"/>
            <a:ext cx="1463814" cy="307777"/>
          </a:xfrm>
          <a:prstGeom prst="rect">
            <a:avLst/>
          </a:prstGeom>
          <a:noFill/>
        </p:spPr>
        <p:txBody>
          <a:bodyPr wrap="square" rtlCol="0">
            <a:spAutoFit/>
          </a:bodyPr>
          <a:lstStyle/>
          <a:p>
            <a:pPr algn="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Higher Capacity</a:t>
            </a:r>
          </a:p>
        </p:txBody>
      </p:sp>
      <p:sp>
        <p:nvSpPr>
          <p:cNvPr id="78" name="Arrow: Down 77">
            <a:extLst>
              <a:ext uri="{FF2B5EF4-FFF2-40B4-BE49-F238E27FC236}">
                <a16:creationId xmlns:a16="http://schemas.microsoft.com/office/drawing/2014/main" id="{510B8C1F-BBA3-7686-AD6C-DB6A0C82F557}"/>
              </a:ext>
            </a:extLst>
          </p:cNvPr>
          <p:cNvSpPr/>
          <p:nvPr/>
        </p:nvSpPr>
        <p:spPr>
          <a:xfrm>
            <a:off x="11753442" y="6296681"/>
            <a:ext cx="92906" cy="267274"/>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737055"/>
      </p:ext>
    </p:extLst>
  </p:cSld>
  <p:clrMapOvr>
    <a:masterClrMapping/>
  </p:clrMapOvr>
  <p:transition spd="slow">
    <p:strips dir="rd"/>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57ACFADA-07E3-B090-9BC5-1454834AD762}"/>
              </a:ext>
            </a:extLst>
          </p:cNvPr>
          <p:cNvPicPr>
            <a:picLocks noChangeAspect="1"/>
          </p:cNvPicPr>
          <p:nvPr/>
        </p:nvPicPr>
        <p:blipFill>
          <a:blip r:embed="rId3">
            <a:extLst>
              <a:ext uri="{28A0092B-C50C-407E-A947-70E740481C1C}">
                <a14:useLocalDpi xmlns:a14="http://schemas.microsoft.com/office/drawing/2010/main" val="0"/>
              </a:ext>
            </a:extLst>
          </a:blip>
          <a:srcRect l="6829" t="4731" r="3641" b="5135"/>
          <a:stretch>
            <a:fillRect/>
          </a:stretch>
        </p:blipFill>
        <p:spPr>
          <a:xfrm>
            <a:off x="8861852" y="3771903"/>
            <a:ext cx="3044397" cy="1724025"/>
          </a:xfrm>
          <a:custGeom>
            <a:avLst/>
            <a:gdLst>
              <a:gd name="connsiteX0" fmla="*/ 287343 w 3044397"/>
              <a:gd name="connsiteY0" fmla="*/ 0 h 1724025"/>
              <a:gd name="connsiteX1" fmla="*/ 2757054 w 3044397"/>
              <a:gd name="connsiteY1" fmla="*/ 0 h 1724025"/>
              <a:gd name="connsiteX2" fmla="*/ 3044397 w 3044397"/>
              <a:gd name="connsiteY2" fmla="*/ 287343 h 1724025"/>
              <a:gd name="connsiteX3" fmla="*/ 3044397 w 3044397"/>
              <a:gd name="connsiteY3" fmla="*/ 1436682 h 1724025"/>
              <a:gd name="connsiteX4" fmla="*/ 2757054 w 3044397"/>
              <a:gd name="connsiteY4" fmla="*/ 1724025 h 1724025"/>
              <a:gd name="connsiteX5" fmla="*/ 287343 w 3044397"/>
              <a:gd name="connsiteY5" fmla="*/ 1724025 h 1724025"/>
              <a:gd name="connsiteX6" fmla="*/ 0 w 3044397"/>
              <a:gd name="connsiteY6" fmla="*/ 1436682 h 1724025"/>
              <a:gd name="connsiteX7" fmla="*/ 0 w 3044397"/>
              <a:gd name="connsiteY7" fmla="*/ 287343 h 1724025"/>
              <a:gd name="connsiteX8" fmla="*/ 287343 w 3044397"/>
              <a:gd name="connsiteY8" fmla="*/ 0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397" h="1724025">
                <a:moveTo>
                  <a:pt x="287343" y="0"/>
                </a:moveTo>
                <a:lnTo>
                  <a:pt x="2757054" y="0"/>
                </a:lnTo>
                <a:cubicBezTo>
                  <a:pt x="2915749" y="0"/>
                  <a:pt x="3044397" y="128648"/>
                  <a:pt x="3044397" y="287343"/>
                </a:cubicBezTo>
                <a:lnTo>
                  <a:pt x="3044397" y="1436682"/>
                </a:lnTo>
                <a:cubicBezTo>
                  <a:pt x="3044397" y="1595377"/>
                  <a:pt x="2915749" y="1724025"/>
                  <a:pt x="2757054" y="1724025"/>
                </a:cubicBezTo>
                <a:lnTo>
                  <a:pt x="287343" y="1724025"/>
                </a:lnTo>
                <a:cubicBezTo>
                  <a:pt x="128648" y="1724025"/>
                  <a:pt x="0" y="1595377"/>
                  <a:pt x="0" y="1436682"/>
                </a:cubicBezTo>
                <a:lnTo>
                  <a:pt x="0" y="287343"/>
                </a:lnTo>
                <a:cubicBezTo>
                  <a:pt x="0" y="128648"/>
                  <a:pt x="128648" y="0"/>
                  <a:pt x="287343" y="0"/>
                </a:cubicBezTo>
                <a:close/>
              </a:path>
            </a:pathLst>
          </a:custGeom>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E69C7E61-8278-6D9E-8E01-2D4EF1B52008}"/>
              </a:ext>
            </a:extLst>
          </p:cNvPr>
          <p:cNvSpPr txBox="1"/>
          <p:nvPr/>
        </p:nvSpPr>
        <p:spPr>
          <a:xfrm>
            <a:off x="3954844" y="677556"/>
            <a:ext cx="4282309" cy="461665"/>
          </a:xfrm>
          <a:prstGeom prst="rect">
            <a:avLst/>
          </a:prstGeom>
          <a:solidFill>
            <a:schemeClr val="tx1">
              <a:alpha val="56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r>
              <a:rPr lang="en-US" sz="2400" dirty="0">
                <a:solidFill>
                  <a:schemeClr val="bg1"/>
                </a:solidFill>
                <a:latin typeface="Raleway Black" pitchFamily="2" charset="0"/>
              </a:rPr>
              <a:t>Units of Computer Memory</a:t>
            </a:r>
          </a:p>
        </p:txBody>
      </p:sp>
      <p:pic>
        <p:nvPicPr>
          <p:cNvPr id="22" name="Picture 21">
            <a:extLst>
              <a:ext uri="{FF2B5EF4-FFF2-40B4-BE49-F238E27FC236}">
                <a16:creationId xmlns:a16="http://schemas.microsoft.com/office/drawing/2014/main" id="{FA75CBB4-689F-C1F1-4C7B-31F939082F94}"/>
              </a:ext>
            </a:extLst>
          </p:cNvPr>
          <p:cNvPicPr>
            <a:picLocks noChangeAspect="1"/>
          </p:cNvPicPr>
          <p:nvPr/>
        </p:nvPicPr>
        <p:blipFill>
          <a:blip r:embed="rId4">
            <a:extLst>
              <a:ext uri="{28A0092B-C50C-407E-A947-70E740481C1C}">
                <a14:useLocalDpi xmlns:a14="http://schemas.microsoft.com/office/drawing/2010/main" val="0"/>
              </a:ext>
            </a:extLst>
          </a:blip>
          <a:srcRect l="12010" r="6390"/>
          <a:stretch>
            <a:fillRect/>
          </a:stretch>
        </p:blipFill>
        <p:spPr>
          <a:xfrm>
            <a:off x="3701447" y="1533281"/>
            <a:ext cx="4789105" cy="5067544"/>
          </a:xfrm>
          <a:custGeom>
            <a:avLst/>
            <a:gdLst>
              <a:gd name="connsiteX0" fmla="*/ 798200 w 4789105"/>
              <a:gd name="connsiteY0" fmla="*/ 0 h 5067544"/>
              <a:gd name="connsiteX1" fmla="*/ 3990905 w 4789105"/>
              <a:gd name="connsiteY1" fmla="*/ 0 h 5067544"/>
              <a:gd name="connsiteX2" fmla="*/ 4789105 w 4789105"/>
              <a:gd name="connsiteY2" fmla="*/ 798200 h 5067544"/>
              <a:gd name="connsiteX3" fmla="*/ 4789105 w 4789105"/>
              <a:gd name="connsiteY3" fmla="*/ 4269344 h 5067544"/>
              <a:gd name="connsiteX4" fmla="*/ 3990905 w 4789105"/>
              <a:gd name="connsiteY4" fmla="*/ 5067544 h 5067544"/>
              <a:gd name="connsiteX5" fmla="*/ 798200 w 4789105"/>
              <a:gd name="connsiteY5" fmla="*/ 5067544 h 5067544"/>
              <a:gd name="connsiteX6" fmla="*/ 0 w 4789105"/>
              <a:gd name="connsiteY6" fmla="*/ 4269344 h 5067544"/>
              <a:gd name="connsiteX7" fmla="*/ 0 w 4789105"/>
              <a:gd name="connsiteY7" fmla="*/ 798200 h 5067544"/>
              <a:gd name="connsiteX8" fmla="*/ 798200 w 4789105"/>
              <a:gd name="connsiteY8" fmla="*/ 0 h 506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9105" h="5067544">
                <a:moveTo>
                  <a:pt x="798200" y="0"/>
                </a:moveTo>
                <a:lnTo>
                  <a:pt x="3990905" y="0"/>
                </a:lnTo>
                <a:cubicBezTo>
                  <a:pt x="4431739" y="0"/>
                  <a:pt x="4789105" y="357366"/>
                  <a:pt x="4789105" y="798200"/>
                </a:cubicBezTo>
                <a:lnTo>
                  <a:pt x="4789105" y="4269344"/>
                </a:lnTo>
                <a:cubicBezTo>
                  <a:pt x="4789105" y="4710178"/>
                  <a:pt x="4431739" y="5067544"/>
                  <a:pt x="3990905" y="5067544"/>
                </a:cubicBezTo>
                <a:lnTo>
                  <a:pt x="798200" y="5067544"/>
                </a:lnTo>
                <a:cubicBezTo>
                  <a:pt x="357366" y="5067544"/>
                  <a:pt x="0" y="4710178"/>
                  <a:pt x="0" y="4269344"/>
                </a:cubicBezTo>
                <a:lnTo>
                  <a:pt x="0" y="798200"/>
                </a:lnTo>
                <a:cubicBezTo>
                  <a:pt x="0" y="357366"/>
                  <a:pt x="357366" y="0"/>
                  <a:pt x="798200" y="0"/>
                </a:cubicBezTo>
                <a:close/>
              </a:path>
            </a:pathLst>
          </a:custGeom>
          <a:ln w="25400">
            <a:solidFill>
              <a:schemeClr val="accent1">
                <a:shade val="15000"/>
                <a:alpha val="98000"/>
              </a:schemeClr>
            </a:solidFill>
          </a:ln>
          <a:effectLst>
            <a:outerShdw blurRad="50800" dist="38100" dir="5400000" algn="t" rotWithShape="0">
              <a:prstClr val="black">
                <a:alpha val="40000"/>
              </a:prstClr>
            </a:outerShdw>
          </a:effectLst>
        </p:spPr>
      </p:pic>
      <p:pic>
        <p:nvPicPr>
          <p:cNvPr id="26" name="Picture 25">
            <a:extLst>
              <a:ext uri="{FF2B5EF4-FFF2-40B4-BE49-F238E27FC236}">
                <a16:creationId xmlns:a16="http://schemas.microsoft.com/office/drawing/2014/main" id="{87E3E83C-49D8-933C-B0C4-121A1F61827C}"/>
              </a:ext>
            </a:extLst>
          </p:cNvPr>
          <p:cNvPicPr>
            <a:picLocks noChangeAspect="1"/>
          </p:cNvPicPr>
          <p:nvPr/>
        </p:nvPicPr>
        <p:blipFill>
          <a:blip r:embed="rId5">
            <a:extLst>
              <a:ext uri="{28A0092B-C50C-407E-A947-70E740481C1C}">
                <a14:useLocalDpi xmlns:a14="http://schemas.microsoft.com/office/drawing/2010/main" val="0"/>
              </a:ext>
            </a:extLst>
          </a:blip>
          <a:srcRect l="5046" t="6977" r="4319" b="7309"/>
          <a:stretch>
            <a:fillRect/>
          </a:stretch>
        </p:blipFill>
        <p:spPr>
          <a:xfrm>
            <a:off x="285749" y="1647581"/>
            <a:ext cx="3044397" cy="1619494"/>
          </a:xfrm>
          <a:custGeom>
            <a:avLst/>
            <a:gdLst>
              <a:gd name="connsiteX0" fmla="*/ 409583 w 4619625"/>
              <a:gd name="connsiteY0" fmla="*/ 0 h 2457450"/>
              <a:gd name="connsiteX1" fmla="*/ 4210042 w 4619625"/>
              <a:gd name="connsiteY1" fmla="*/ 0 h 2457450"/>
              <a:gd name="connsiteX2" fmla="*/ 4619625 w 4619625"/>
              <a:gd name="connsiteY2" fmla="*/ 409583 h 2457450"/>
              <a:gd name="connsiteX3" fmla="*/ 4619625 w 4619625"/>
              <a:gd name="connsiteY3" fmla="*/ 2047867 h 2457450"/>
              <a:gd name="connsiteX4" fmla="*/ 4210042 w 4619625"/>
              <a:gd name="connsiteY4" fmla="*/ 2457450 h 2457450"/>
              <a:gd name="connsiteX5" fmla="*/ 409583 w 4619625"/>
              <a:gd name="connsiteY5" fmla="*/ 2457450 h 2457450"/>
              <a:gd name="connsiteX6" fmla="*/ 0 w 4619625"/>
              <a:gd name="connsiteY6" fmla="*/ 2047867 h 2457450"/>
              <a:gd name="connsiteX7" fmla="*/ 0 w 4619625"/>
              <a:gd name="connsiteY7" fmla="*/ 409583 h 2457450"/>
              <a:gd name="connsiteX8" fmla="*/ 409583 w 4619625"/>
              <a:gd name="connsiteY8" fmla="*/ 0 h 245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625" h="2457450">
                <a:moveTo>
                  <a:pt x="409583" y="0"/>
                </a:moveTo>
                <a:lnTo>
                  <a:pt x="4210042" y="0"/>
                </a:lnTo>
                <a:cubicBezTo>
                  <a:pt x="4436248" y="0"/>
                  <a:pt x="4619625" y="183377"/>
                  <a:pt x="4619625" y="409583"/>
                </a:cubicBezTo>
                <a:lnTo>
                  <a:pt x="4619625" y="2047867"/>
                </a:lnTo>
                <a:cubicBezTo>
                  <a:pt x="4619625" y="2274073"/>
                  <a:pt x="4436248" y="2457450"/>
                  <a:pt x="4210042" y="2457450"/>
                </a:cubicBezTo>
                <a:lnTo>
                  <a:pt x="409583" y="2457450"/>
                </a:lnTo>
                <a:cubicBezTo>
                  <a:pt x="183377" y="2457450"/>
                  <a:pt x="0" y="2274073"/>
                  <a:pt x="0" y="2047867"/>
                </a:cubicBezTo>
                <a:lnTo>
                  <a:pt x="0" y="409583"/>
                </a:lnTo>
                <a:cubicBezTo>
                  <a:pt x="0" y="183377"/>
                  <a:pt x="183377" y="0"/>
                  <a:pt x="409583" y="0"/>
                </a:cubicBezTo>
                <a:close/>
              </a:path>
            </a:pathLst>
          </a:custGeom>
          <a:effectLst>
            <a:outerShdw blurRad="50800" dist="38100" dir="5400000" algn="t" rotWithShape="0">
              <a:prstClr val="black">
                <a:alpha val="40000"/>
              </a:prstClr>
            </a:outerShdw>
          </a:effectLst>
        </p:spPr>
      </p:pic>
      <p:pic>
        <p:nvPicPr>
          <p:cNvPr id="43" name="Picture 42">
            <a:extLst>
              <a:ext uri="{FF2B5EF4-FFF2-40B4-BE49-F238E27FC236}">
                <a16:creationId xmlns:a16="http://schemas.microsoft.com/office/drawing/2014/main" id="{FC649BEE-4BAA-E787-F2B6-7CB5ADC0663B}"/>
              </a:ext>
            </a:extLst>
          </p:cNvPr>
          <p:cNvPicPr>
            <a:picLocks noChangeAspect="1"/>
          </p:cNvPicPr>
          <p:nvPr/>
        </p:nvPicPr>
        <p:blipFill>
          <a:blip r:embed="rId6">
            <a:extLst>
              <a:ext uri="{28A0092B-C50C-407E-A947-70E740481C1C}">
                <a14:useLocalDpi xmlns:a14="http://schemas.microsoft.com/office/drawing/2010/main" val="0"/>
              </a:ext>
            </a:extLst>
          </a:blip>
          <a:srcRect l="1916" t="18798" r="1916" b="8026"/>
          <a:stretch>
            <a:fillRect/>
          </a:stretch>
        </p:blipFill>
        <p:spPr>
          <a:xfrm>
            <a:off x="8861853" y="1533281"/>
            <a:ext cx="3044397" cy="1552818"/>
          </a:xfrm>
          <a:custGeom>
            <a:avLst/>
            <a:gdLst>
              <a:gd name="connsiteX0" fmla="*/ 258808 w 3044397"/>
              <a:gd name="connsiteY0" fmla="*/ 0 h 1552818"/>
              <a:gd name="connsiteX1" fmla="*/ 2785589 w 3044397"/>
              <a:gd name="connsiteY1" fmla="*/ 0 h 1552818"/>
              <a:gd name="connsiteX2" fmla="*/ 3044397 w 3044397"/>
              <a:gd name="connsiteY2" fmla="*/ 258808 h 1552818"/>
              <a:gd name="connsiteX3" fmla="*/ 3044397 w 3044397"/>
              <a:gd name="connsiteY3" fmla="*/ 1294010 h 1552818"/>
              <a:gd name="connsiteX4" fmla="*/ 2785589 w 3044397"/>
              <a:gd name="connsiteY4" fmla="*/ 1552818 h 1552818"/>
              <a:gd name="connsiteX5" fmla="*/ 258808 w 3044397"/>
              <a:gd name="connsiteY5" fmla="*/ 1552818 h 1552818"/>
              <a:gd name="connsiteX6" fmla="*/ 0 w 3044397"/>
              <a:gd name="connsiteY6" fmla="*/ 1294010 h 1552818"/>
              <a:gd name="connsiteX7" fmla="*/ 0 w 3044397"/>
              <a:gd name="connsiteY7" fmla="*/ 258808 h 1552818"/>
              <a:gd name="connsiteX8" fmla="*/ 258808 w 3044397"/>
              <a:gd name="connsiteY8" fmla="*/ 0 h 155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397" h="1552818">
                <a:moveTo>
                  <a:pt x="258808" y="0"/>
                </a:moveTo>
                <a:lnTo>
                  <a:pt x="2785589" y="0"/>
                </a:lnTo>
                <a:cubicBezTo>
                  <a:pt x="2928525" y="0"/>
                  <a:pt x="3044397" y="115872"/>
                  <a:pt x="3044397" y="258808"/>
                </a:cubicBezTo>
                <a:lnTo>
                  <a:pt x="3044397" y="1294010"/>
                </a:lnTo>
                <a:cubicBezTo>
                  <a:pt x="3044397" y="1436946"/>
                  <a:pt x="2928525" y="1552818"/>
                  <a:pt x="2785589" y="1552818"/>
                </a:cubicBezTo>
                <a:lnTo>
                  <a:pt x="258808" y="1552818"/>
                </a:lnTo>
                <a:cubicBezTo>
                  <a:pt x="115872" y="1552818"/>
                  <a:pt x="0" y="1436946"/>
                  <a:pt x="0" y="1294010"/>
                </a:cubicBezTo>
                <a:lnTo>
                  <a:pt x="0" y="258808"/>
                </a:lnTo>
                <a:cubicBezTo>
                  <a:pt x="0" y="115872"/>
                  <a:pt x="115872" y="0"/>
                  <a:pt x="258808" y="0"/>
                </a:cubicBezTo>
                <a:close/>
              </a:path>
            </a:pathLst>
          </a:custGeom>
          <a:effectLst>
            <a:outerShdw blurRad="50800" dist="38100" dir="5400000" algn="t" rotWithShape="0">
              <a:prstClr val="black">
                <a:alpha val="40000"/>
              </a:prstClr>
            </a:outerShdw>
          </a:effectLst>
        </p:spPr>
      </p:pic>
      <p:pic>
        <p:nvPicPr>
          <p:cNvPr id="47" name="Picture 46">
            <a:extLst>
              <a:ext uri="{FF2B5EF4-FFF2-40B4-BE49-F238E27FC236}">
                <a16:creationId xmlns:a16="http://schemas.microsoft.com/office/drawing/2014/main" id="{156BFD84-17DA-869E-EDCE-31BDB432FBDC}"/>
              </a:ext>
            </a:extLst>
          </p:cNvPr>
          <p:cNvPicPr>
            <a:picLocks noChangeAspect="1"/>
          </p:cNvPicPr>
          <p:nvPr/>
        </p:nvPicPr>
        <p:blipFill>
          <a:blip r:embed="rId7">
            <a:extLst>
              <a:ext uri="{28A0092B-C50C-407E-A947-70E740481C1C}">
                <a14:useLocalDpi xmlns:a14="http://schemas.microsoft.com/office/drawing/2010/main" val="0"/>
              </a:ext>
            </a:extLst>
          </a:blip>
          <a:srcRect l="13500" t="1463" r="5807" b="1463"/>
          <a:stretch>
            <a:fillRect/>
          </a:stretch>
        </p:blipFill>
        <p:spPr>
          <a:xfrm>
            <a:off x="285748" y="3924300"/>
            <a:ext cx="3044397" cy="1648067"/>
          </a:xfrm>
          <a:custGeom>
            <a:avLst/>
            <a:gdLst>
              <a:gd name="connsiteX0" fmla="*/ 274683 w 3044397"/>
              <a:gd name="connsiteY0" fmla="*/ 0 h 1648067"/>
              <a:gd name="connsiteX1" fmla="*/ 2769714 w 3044397"/>
              <a:gd name="connsiteY1" fmla="*/ 0 h 1648067"/>
              <a:gd name="connsiteX2" fmla="*/ 3044397 w 3044397"/>
              <a:gd name="connsiteY2" fmla="*/ 274683 h 1648067"/>
              <a:gd name="connsiteX3" fmla="*/ 3044397 w 3044397"/>
              <a:gd name="connsiteY3" fmla="*/ 1373384 h 1648067"/>
              <a:gd name="connsiteX4" fmla="*/ 2769714 w 3044397"/>
              <a:gd name="connsiteY4" fmla="*/ 1648067 h 1648067"/>
              <a:gd name="connsiteX5" fmla="*/ 274683 w 3044397"/>
              <a:gd name="connsiteY5" fmla="*/ 1648067 h 1648067"/>
              <a:gd name="connsiteX6" fmla="*/ 0 w 3044397"/>
              <a:gd name="connsiteY6" fmla="*/ 1373384 h 1648067"/>
              <a:gd name="connsiteX7" fmla="*/ 0 w 3044397"/>
              <a:gd name="connsiteY7" fmla="*/ 274683 h 1648067"/>
              <a:gd name="connsiteX8" fmla="*/ 274683 w 3044397"/>
              <a:gd name="connsiteY8" fmla="*/ 0 h 16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397" h="1648067">
                <a:moveTo>
                  <a:pt x="274683" y="0"/>
                </a:moveTo>
                <a:lnTo>
                  <a:pt x="2769714" y="0"/>
                </a:lnTo>
                <a:cubicBezTo>
                  <a:pt x="2921417" y="0"/>
                  <a:pt x="3044397" y="122980"/>
                  <a:pt x="3044397" y="274683"/>
                </a:cubicBezTo>
                <a:lnTo>
                  <a:pt x="3044397" y="1373384"/>
                </a:lnTo>
                <a:cubicBezTo>
                  <a:pt x="3044397" y="1525087"/>
                  <a:pt x="2921417" y="1648067"/>
                  <a:pt x="2769714" y="1648067"/>
                </a:cubicBezTo>
                <a:lnTo>
                  <a:pt x="274683" y="1648067"/>
                </a:lnTo>
                <a:cubicBezTo>
                  <a:pt x="122980" y="1648067"/>
                  <a:pt x="0" y="1525087"/>
                  <a:pt x="0" y="1373384"/>
                </a:cubicBezTo>
                <a:lnTo>
                  <a:pt x="0" y="274683"/>
                </a:lnTo>
                <a:cubicBezTo>
                  <a:pt x="0" y="122980"/>
                  <a:pt x="122980" y="0"/>
                  <a:pt x="274683" y="0"/>
                </a:cubicBezTo>
                <a:close/>
              </a:path>
            </a:pathLst>
          </a:cu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8403779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ECDC2E-51AB-7AA5-1635-7799EA3A8025}"/>
              </a:ext>
            </a:extLst>
          </p:cNvPr>
          <p:cNvSpPr/>
          <p:nvPr/>
        </p:nvSpPr>
        <p:spPr>
          <a:xfrm>
            <a:off x="250031" y="4555186"/>
            <a:ext cx="11691936" cy="926519"/>
          </a:xfrm>
          <a:prstGeom prst="rect">
            <a:avLst/>
          </a:prstGeom>
          <a:solidFill>
            <a:srgbClr val="000000">
              <a:alpha val="5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B4DC28-0849-03A5-3CED-FDA98D06C79D}"/>
              </a:ext>
            </a:extLst>
          </p:cNvPr>
          <p:cNvSpPr/>
          <p:nvPr/>
        </p:nvSpPr>
        <p:spPr>
          <a:xfrm>
            <a:off x="250031" y="3224296"/>
            <a:ext cx="11691936" cy="894636"/>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1AFCE2-4E5F-569B-CA31-23AF20877340}"/>
              </a:ext>
            </a:extLst>
          </p:cNvPr>
          <p:cNvSpPr/>
          <p:nvPr/>
        </p:nvSpPr>
        <p:spPr>
          <a:xfrm>
            <a:off x="250032" y="993289"/>
            <a:ext cx="11691937" cy="1709903"/>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RAM (Random Access Memory) is vital to a computer's memory structure, providing short-term, fast-access storage for the CPU to execute tasks effectively. It enables multitasking by holding data and instructions temporarily. SRAM (Static RAM) offers speed but is expensive and used in CPU caches, while DRAM (Dynamic RAM), cheaper but slightly slower, serves as primary memory. The quantity and speed of RAM significantly influence a computer's performance, making it crucial for seamless operation.</a:t>
            </a:r>
          </a:p>
        </p:txBody>
      </p:sp>
      <p:sp>
        <p:nvSpPr>
          <p:cNvPr id="2" name="TextBox 1">
            <a:extLst>
              <a:ext uri="{FF2B5EF4-FFF2-40B4-BE49-F238E27FC236}">
                <a16:creationId xmlns:a16="http://schemas.microsoft.com/office/drawing/2014/main" id="{E16CE434-8239-CF7B-F352-8915B5591E87}"/>
              </a:ext>
            </a:extLst>
          </p:cNvPr>
          <p:cNvSpPr txBox="1"/>
          <p:nvPr/>
        </p:nvSpPr>
        <p:spPr>
          <a:xfrm>
            <a:off x="4524375" y="196661"/>
            <a:ext cx="3143250" cy="523220"/>
          </a:xfrm>
          <a:prstGeom prst="rect">
            <a:avLst/>
          </a:prstGeom>
          <a:solidFill>
            <a:schemeClr val="tx1">
              <a:alpha val="62000"/>
            </a:scheme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800" b="1" dirty="0">
                <a:solidFill>
                  <a:schemeClr val="bg1"/>
                </a:solidFill>
                <a:latin typeface="Raleway Black" pitchFamily="2" charset="0"/>
              </a:rPr>
              <a:t>RAM Role</a:t>
            </a:r>
            <a:endParaRPr lang="en-US" sz="2800" dirty="0">
              <a:solidFill>
                <a:schemeClr val="bg1"/>
              </a:solidFill>
              <a:latin typeface="Raleway Black" pitchFamily="2" charset="0"/>
            </a:endParaRPr>
          </a:p>
        </p:txBody>
      </p:sp>
      <p:sp>
        <p:nvSpPr>
          <p:cNvPr id="5" name="TextBox 4">
            <a:extLst>
              <a:ext uri="{FF2B5EF4-FFF2-40B4-BE49-F238E27FC236}">
                <a16:creationId xmlns:a16="http://schemas.microsoft.com/office/drawing/2014/main" id="{9F1A549C-7E0B-C1C8-7985-297F922CDCCA}"/>
              </a:ext>
            </a:extLst>
          </p:cNvPr>
          <p:cNvSpPr txBox="1"/>
          <p:nvPr/>
        </p:nvSpPr>
        <p:spPr>
          <a:xfrm>
            <a:off x="250031" y="3396346"/>
            <a:ext cx="11691938" cy="584775"/>
          </a:xfrm>
          <a:prstGeom prst="rect">
            <a:avLst/>
          </a:prstGeom>
          <a:noFill/>
        </p:spPr>
        <p:txBody>
          <a:bodyPr wrap="square" rtlCol="0">
            <a:spAutoFit/>
          </a:bodyPr>
          <a:lstStyle/>
          <a:p>
            <a:pPr algn="ct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SRAM (Static RAM) is quicker and more power-efficient than DRAM but is also more costly. It's widely utilized in CPU caches, where performance is vital. SRAM employs flip-flops to store data.</a:t>
            </a:r>
          </a:p>
        </p:txBody>
      </p:sp>
      <p:sp>
        <p:nvSpPr>
          <p:cNvPr id="7" name="TextBox 6">
            <a:extLst>
              <a:ext uri="{FF2B5EF4-FFF2-40B4-BE49-F238E27FC236}">
                <a16:creationId xmlns:a16="http://schemas.microsoft.com/office/drawing/2014/main" id="{9B0B046D-2E3E-49D4-6C34-5AACC29ED6D3}"/>
              </a:ext>
            </a:extLst>
          </p:cNvPr>
          <p:cNvSpPr txBox="1"/>
          <p:nvPr/>
        </p:nvSpPr>
        <p:spPr>
          <a:xfrm>
            <a:off x="250031" y="4645372"/>
            <a:ext cx="11691938" cy="830997"/>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DRAM (Dynamic RAM) is more cheap and offers larger store capacity but is slightly slower than SRAM. It's the major form of memory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utilised</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as main memory (RAM) in computers. DRAM stores data in capacitors and has to be updated frequently to retain data integrity.</a:t>
            </a:r>
          </a:p>
        </p:txBody>
      </p:sp>
    </p:spTree>
    <p:extLst>
      <p:ext uri="{BB962C8B-B14F-4D97-AF65-F5344CB8AC3E}">
        <p14:creationId xmlns:p14="http://schemas.microsoft.com/office/powerpoint/2010/main" val="22458503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E2F1B5-5B1A-D16F-6488-484770F914B8}"/>
              </a:ext>
            </a:extLst>
          </p:cNvPr>
          <p:cNvSpPr/>
          <p:nvPr/>
        </p:nvSpPr>
        <p:spPr>
          <a:xfrm>
            <a:off x="7635211" y="4880891"/>
            <a:ext cx="4360069" cy="743920"/>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EPROM (Erasable Programmable ROM)</a:t>
            </a:r>
          </a:p>
        </p:txBody>
      </p:sp>
      <p:sp>
        <p:nvSpPr>
          <p:cNvPr id="12" name="Rectangle 11">
            <a:extLst>
              <a:ext uri="{FF2B5EF4-FFF2-40B4-BE49-F238E27FC236}">
                <a16:creationId xmlns:a16="http://schemas.microsoft.com/office/drawing/2014/main" id="{AA752E7A-8E2B-FBDC-00AC-1F0111F12741}"/>
              </a:ext>
            </a:extLst>
          </p:cNvPr>
          <p:cNvSpPr/>
          <p:nvPr/>
        </p:nvSpPr>
        <p:spPr>
          <a:xfrm>
            <a:off x="8734425" y="3948363"/>
            <a:ext cx="3245644" cy="743920"/>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PROM (Programmable ROM)</a:t>
            </a:r>
            <a:endParaRPr lang="en-US" dirty="0"/>
          </a:p>
        </p:txBody>
      </p:sp>
      <p:sp>
        <p:nvSpPr>
          <p:cNvPr id="11" name="Rectangle 10">
            <a:extLst>
              <a:ext uri="{FF2B5EF4-FFF2-40B4-BE49-F238E27FC236}">
                <a16:creationId xmlns:a16="http://schemas.microsoft.com/office/drawing/2014/main" id="{D78564C5-8E1C-2D24-9B9D-2E6FCCD7F1C0}"/>
              </a:ext>
            </a:extLst>
          </p:cNvPr>
          <p:cNvSpPr/>
          <p:nvPr/>
        </p:nvSpPr>
        <p:spPr>
          <a:xfrm>
            <a:off x="9353550" y="3015835"/>
            <a:ext cx="2588419" cy="743920"/>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MROM (Mask ROM)</a:t>
            </a:r>
          </a:p>
        </p:txBody>
      </p:sp>
      <p:sp>
        <p:nvSpPr>
          <p:cNvPr id="9" name="Rectangle 8">
            <a:extLst>
              <a:ext uri="{FF2B5EF4-FFF2-40B4-BE49-F238E27FC236}">
                <a16:creationId xmlns:a16="http://schemas.microsoft.com/office/drawing/2014/main" id="{AEA78C58-8512-2D35-8260-BB70C7DE2115}"/>
              </a:ext>
            </a:extLst>
          </p:cNvPr>
          <p:cNvSpPr/>
          <p:nvPr/>
        </p:nvSpPr>
        <p:spPr>
          <a:xfrm>
            <a:off x="250031" y="672621"/>
            <a:ext cx="11691938" cy="1366385"/>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Read-Only Memory (ROM) is an essential element in computers, storing permanent firmware and instructions that remain unchanged throughout a computer's lifespan. Unlike other memory types, ROM retains its data even when the computer is turned off and cannot be easily modified. It plays a crucial role during startup (booting) by initializing hardware components and loading the operating system into memory</a:t>
            </a:r>
          </a:p>
        </p:txBody>
      </p:sp>
      <p:sp>
        <p:nvSpPr>
          <p:cNvPr id="2" name="TextBox 1">
            <a:extLst>
              <a:ext uri="{FF2B5EF4-FFF2-40B4-BE49-F238E27FC236}">
                <a16:creationId xmlns:a16="http://schemas.microsoft.com/office/drawing/2014/main" id="{E16CE434-8239-CF7B-F352-8915B5591E87}"/>
              </a:ext>
            </a:extLst>
          </p:cNvPr>
          <p:cNvSpPr txBox="1"/>
          <p:nvPr/>
        </p:nvSpPr>
        <p:spPr>
          <a:xfrm>
            <a:off x="4511012" y="107167"/>
            <a:ext cx="3169977" cy="523220"/>
          </a:xfrm>
          <a:prstGeom prst="rect">
            <a:avLst/>
          </a:prstGeom>
          <a:solidFill>
            <a:srgbClr val="000000">
              <a:alpha val="50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800" b="1" dirty="0">
                <a:solidFill>
                  <a:schemeClr val="bg1"/>
                </a:solidFill>
                <a:latin typeface="Raleway Black" pitchFamily="2" charset="0"/>
              </a:rPr>
              <a:t>ROM and Its Role</a:t>
            </a:r>
            <a:endParaRPr lang="en-US" sz="2800" dirty="0">
              <a:solidFill>
                <a:schemeClr val="bg1"/>
              </a:solidFill>
              <a:latin typeface="Raleway Black" pitchFamily="2" charset="0"/>
            </a:endParaRPr>
          </a:p>
        </p:txBody>
      </p:sp>
      <p:sp>
        <p:nvSpPr>
          <p:cNvPr id="4" name="TextBox 3">
            <a:extLst>
              <a:ext uri="{FF2B5EF4-FFF2-40B4-BE49-F238E27FC236}">
                <a16:creationId xmlns:a16="http://schemas.microsoft.com/office/drawing/2014/main" id="{4F336470-F405-EDE1-46D3-1C06F534CE82}"/>
              </a:ext>
            </a:extLst>
          </p:cNvPr>
          <p:cNvSpPr txBox="1"/>
          <p:nvPr/>
        </p:nvSpPr>
        <p:spPr>
          <a:xfrm>
            <a:off x="3658462" y="2533543"/>
            <a:ext cx="4875076" cy="461665"/>
          </a:xfrm>
          <a:prstGeom prst="rect">
            <a:avLst/>
          </a:prstGeom>
          <a:solidFill>
            <a:srgbClr val="000000">
              <a:alpha val="50000"/>
            </a:srgbClr>
          </a:solidFill>
          <a:ln>
            <a:solidFill>
              <a:schemeClr val="bg2"/>
            </a:solidFill>
          </a:ln>
          <a:effectLst>
            <a:outerShdw blurRad="50800" dist="38100" dir="5400000" algn="t" rotWithShape="0">
              <a:prstClr val="black">
                <a:alpha val="40000"/>
              </a:prstClr>
            </a:outerShdw>
          </a:effectLst>
        </p:spPr>
        <p:txBody>
          <a:bodyPr wrap="square" rtlCol="0">
            <a:spAutoFit/>
          </a:bodyPr>
          <a:lstStyle/>
          <a:p>
            <a:pPr algn="ctr"/>
            <a:r>
              <a:rPr lang="en-US" sz="2400" dirty="0">
                <a:solidFill>
                  <a:schemeClr val="bg1"/>
                </a:solidFill>
                <a:latin typeface="Raleway Black" pitchFamily="2" charset="0"/>
                <a:ea typeface="Tahoma" panose="020B0604030504040204" pitchFamily="34" charset="0"/>
                <a:cs typeface="Tahoma" panose="020B0604030504040204" pitchFamily="34" charset="0"/>
              </a:rPr>
              <a:t>There are several types of ROM</a:t>
            </a:r>
          </a:p>
        </p:txBody>
      </p:sp>
      <p:sp>
        <p:nvSpPr>
          <p:cNvPr id="14" name="Rectangle 13">
            <a:extLst>
              <a:ext uri="{FF2B5EF4-FFF2-40B4-BE49-F238E27FC236}">
                <a16:creationId xmlns:a16="http://schemas.microsoft.com/office/drawing/2014/main" id="{CD2D63D7-C5AA-0A84-7626-78419608972A}"/>
              </a:ext>
            </a:extLst>
          </p:cNvPr>
          <p:cNvSpPr/>
          <p:nvPr/>
        </p:nvSpPr>
        <p:spPr>
          <a:xfrm>
            <a:off x="6629400" y="5813419"/>
            <a:ext cx="5350668" cy="743920"/>
          </a:xfrm>
          <a:prstGeom prst="rect">
            <a:avLst/>
          </a:prstGeom>
          <a:solidFill>
            <a:srgbClr val="000000">
              <a:alpha val="54902"/>
            </a:srgbClr>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EEPROM (Electrically Erasable Programmable ROM</a:t>
            </a:r>
          </a:p>
        </p:txBody>
      </p:sp>
      <p:pic>
        <p:nvPicPr>
          <p:cNvPr id="15" name="Picture 14">
            <a:extLst>
              <a:ext uri="{FF2B5EF4-FFF2-40B4-BE49-F238E27FC236}">
                <a16:creationId xmlns:a16="http://schemas.microsoft.com/office/drawing/2014/main" id="{6AF9B8F0-58FD-43D2-3114-5AAEF62C9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23" y="3308603"/>
            <a:ext cx="2686050" cy="1704975"/>
          </a:xfrm>
          <a:prstGeom prst="rect">
            <a:avLst/>
          </a:prstGeom>
          <a:effectLst>
            <a:outerShdw blurRad="50800" dist="38100" dir="5400000" algn="t" rotWithShape="0">
              <a:prstClr val="black">
                <a:alpha val="40000"/>
              </a:prstClr>
            </a:outerShdw>
          </a:effectLst>
        </p:spPr>
      </p:pic>
      <p:pic>
        <p:nvPicPr>
          <p:cNvPr id="19" name="Picture 18">
            <a:extLst>
              <a:ext uri="{FF2B5EF4-FFF2-40B4-BE49-F238E27FC236}">
                <a16:creationId xmlns:a16="http://schemas.microsoft.com/office/drawing/2014/main" id="{96F6073A-298A-D904-E3BB-E5A8321C1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173" y="3315355"/>
            <a:ext cx="2453602" cy="1869645"/>
          </a:xfrm>
          <a:prstGeom prst="rect">
            <a:avLst/>
          </a:prstGeom>
          <a:effectLst>
            <a:outerShdw blurRad="50800" dist="38100" dir="5400000" algn="t" rotWithShape="0">
              <a:prstClr val="black">
                <a:alpha val="40000"/>
              </a:prstClr>
            </a:outerShdw>
          </a:effectLst>
        </p:spPr>
      </p:pic>
      <p:pic>
        <p:nvPicPr>
          <p:cNvPr id="1028" name="Picture 4">
            <a:extLst>
              <a:ext uri="{FF2B5EF4-FFF2-40B4-BE49-F238E27FC236}">
                <a16:creationId xmlns:a16="http://schemas.microsoft.com/office/drawing/2014/main" id="{EE9871FA-4208-4559-1AE7-AEBCBBCF7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131" y="5025297"/>
            <a:ext cx="2337455" cy="157624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450D1-81A6-E907-0D4F-E9C427AF1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506" y="4771540"/>
            <a:ext cx="2781947" cy="208646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7465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3729</TotalTime>
  <Words>870</Words>
  <Application>Microsoft Office PowerPoint</Application>
  <PresentationFormat>Widescreen</PresentationFormat>
  <Paragraphs>64</Paragraphs>
  <Slides>10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10</vt:i4>
      </vt:variant>
      <vt:variant>
        <vt:lpstr>Custom Shows</vt:lpstr>
      </vt:variant>
      <vt:variant>
        <vt:i4>1</vt:i4>
      </vt:variant>
    </vt:vector>
  </HeadingPairs>
  <TitlesOfParts>
    <vt:vector size="18" baseType="lpstr">
      <vt:lpstr>Arial</vt:lpstr>
      <vt:lpstr>Calibri</vt:lpstr>
      <vt:lpstr>Calibri Light</vt:lpstr>
      <vt:lpstr>Candara</vt:lpstr>
      <vt:lpstr>Raleway Black</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YASIRU</dc:creator>
  <cp:lastModifiedBy>YASIRU</cp:lastModifiedBy>
  <cp:revision>17</cp:revision>
  <dcterms:created xsi:type="dcterms:W3CDTF">2023-10-07T09:50:44Z</dcterms:created>
  <dcterms:modified xsi:type="dcterms:W3CDTF">2024-01-08T17:45:48Z</dcterms:modified>
</cp:coreProperties>
</file>